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424" r:id="rId2"/>
    <p:sldId id="426" r:id="rId3"/>
    <p:sldId id="425" r:id="rId4"/>
    <p:sldId id="518" r:id="rId5"/>
    <p:sldId id="432" r:id="rId6"/>
    <p:sldId id="427" r:id="rId7"/>
    <p:sldId id="428" r:id="rId8"/>
    <p:sldId id="429" r:id="rId9"/>
    <p:sldId id="430" r:id="rId10"/>
    <p:sldId id="431" r:id="rId11"/>
  </p:sldIdLst>
  <p:sldSz cx="12192000" cy="6858000"/>
  <p:notesSz cx="7077075" cy="8520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83" autoAdjust="0"/>
  </p:normalViewPr>
  <p:slideViewPr>
    <p:cSldViewPr snapToGrid="0">
      <p:cViewPr varScale="1">
        <p:scale>
          <a:sx n="93" d="100"/>
          <a:sy n="93" d="100"/>
        </p:scale>
        <p:origin x="127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9" y="20"/>
            <a:ext cx="3066734" cy="427485"/>
          </a:xfrm>
          <a:prstGeom prst="rect">
            <a:avLst/>
          </a:prstGeom>
        </p:spPr>
        <p:txBody>
          <a:bodyPr vert="horz" lIns="112716" tIns="56360" rIns="112716" bIns="56360" rtlCol="0"/>
          <a:lstStyle>
            <a:lvl1pPr algn="l">
              <a:defRPr sz="1500"/>
            </a:lvl1pPr>
          </a:lstStyle>
          <a:p>
            <a:endParaRPr lang="en-GB"/>
          </a:p>
        </p:txBody>
      </p:sp>
      <p:sp>
        <p:nvSpPr>
          <p:cNvPr id="3" name="Date Placeholder 2"/>
          <p:cNvSpPr>
            <a:spLocks noGrp="1"/>
          </p:cNvSpPr>
          <p:nvPr>
            <p:ph type="dt" idx="1"/>
          </p:nvPr>
        </p:nvSpPr>
        <p:spPr>
          <a:xfrm>
            <a:off x="4008725" y="20"/>
            <a:ext cx="3066734" cy="427485"/>
          </a:xfrm>
          <a:prstGeom prst="rect">
            <a:avLst/>
          </a:prstGeom>
        </p:spPr>
        <p:txBody>
          <a:bodyPr vert="horz" lIns="112716" tIns="56360" rIns="112716" bIns="56360" rtlCol="0"/>
          <a:lstStyle>
            <a:lvl1pPr algn="r">
              <a:defRPr sz="1500"/>
            </a:lvl1pPr>
          </a:lstStyle>
          <a:p>
            <a:fld id="{F3A06BA2-1032-4293-89F4-408E5B42A78A}" type="datetimeFigureOut">
              <a:rPr lang="en-GB" smtClean="0"/>
              <a:t>18/10/2025</a:t>
            </a:fld>
            <a:endParaRPr lang="en-GB"/>
          </a:p>
        </p:txBody>
      </p:sp>
      <p:sp>
        <p:nvSpPr>
          <p:cNvPr id="4" name="Slide Image Placeholder 3"/>
          <p:cNvSpPr>
            <a:spLocks noGrp="1" noRot="1" noChangeAspect="1"/>
          </p:cNvSpPr>
          <p:nvPr>
            <p:ph type="sldImg" idx="2"/>
          </p:nvPr>
        </p:nvSpPr>
        <p:spPr>
          <a:xfrm>
            <a:off x="984250" y="1066800"/>
            <a:ext cx="5108575" cy="2873375"/>
          </a:xfrm>
          <a:prstGeom prst="rect">
            <a:avLst/>
          </a:prstGeom>
          <a:noFill/>
          <a:ln w="12700">
            <a:solidFill>
              <a:prstClr val="black"/>
            </a:solidFill>
          </a:ln>
        </p:spPr>
        <p:txBody>
          <a:bodyPr vert="horz" lIns="112716" tIns="56360" rIns="112716" bIns="56360" rtlCol="0" anchor="ctr"/>
          <a:lstStyle/>
          <a:p>
            <a:endParaRPr lang="en-GB"/>
          </a:p>
        </p:txBody>
      </p:sp>
      <p:sp>
        <p:nvSpPr>
          <p:cNvPr id="5" name="Notes Placeholder 4"/>
          <p:cNvSpPr>
            <a:spLocks noGrp="1"/>
          </p:cNvSpPr>
          <p:nvPr>
            <p:ph type="body" sz="quarter" idx="3"/>
          </p:nvPr>
        </p:nvSpPr>
        <p:spPr>
          <a:xfrm>
            <a:off x="707708" y="4100304"/>
            <a:ext cx="5661660" cy="3354794"/>
          </a:xfrm>
          <a:prstGeom prst="rect">
            <a:avLst/>
          </a:prstGeom>
        </p:spPr>
        <p:txBody>
          <a:bodyPr vert="horz" lIns="112716" tIns="56360" rIns="112716" bIns="563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9" y="8092632"/>
            <a:ext cx="3066734" cy="427485"/>
          </a:xfrm>
          <a:prstGeom prst="rect">
            <a:avLst/>
          </a:prstGeom>
        </p:spPr>
        <p:txBody>
          <a:bodyPr vert="horz" lIns="112716" tIns="56360" rIns="112716" bIns="56360" rtlCol="0" anchor="b"/>
          <a:lstStyle>
            <a:lvl1pPr algn="l">
              <a:defRPr sz="1500"/>
            </a:lvl1pPr>
          </a:lstStyle>
          <a:p>
            <a:endParaRPr lang="en-GB"/>
          </a:p>
        </p:txBody>
      </p:sp>
      <p:sp>
        <p:nvSpPr>
          <p:cNvPr id="7" name="Slide Number Placeholder 6"/>
          <p:cNvSpPr>
            <a:spLocks noGrp="1"/>
          </p:cNvSpPr>
          <p:nvPr>
            <p:ph type="sldNum" sz="quarter" idx="5"/>
          </p:nvPr>
        </p:nvSpPr>
        <p:spPr>
          <a:xfrm>
            <a:off x="4008725" y="8092632"/>
            <a:ext cx="3066734" cy="427485"/>
          </a:xfrm>
          <a:prstGeom prst="rect">
            <a:avLst/>
          </a:prstGeom>
        </p:spPr>
        <p:txBody>
          <a:bodyPr vert="horz" lIns="112716" tIns="56360" rIns="112716" bIns="56360" rtlCol="0" anchor="b"/>
          <a:lstStyle>
            <a:lvl1pPr algn="r">
              <a:defRPr sz="1500"/>
            </a:lvl1pPr>
          </a:lstStyle>
          <a:p>
            <a:fld id="{962F87A0-6078-431D-B5B7-C8338C950F1F}" type="slidenum">
              <a:rPr lang="en-GB" smtClean="0"/>
              <a:t>‹#›</a:t>
            </a:fld>
            <a:endParaRPr lang="en-GB"/>
          </a:p>
        </p:txBody>
      </p:sp>
    </p:spTree>
    <p:extLst>
      <p:ext uri="{BB962C8B-B14F-4D97-AF65-F5344CB8AC3E}">
        <p14:creationId xmlns:p14="http://schemas.microsoft.com/office/powerpoint/2010/main" val="15931291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48EE2-E585-E05E-7D96-2342EAAFA6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D217D4-E42F-4C5C-FBD3-7B4F67CE19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EE9FB-2102-3CD8-81DC-B59FCA2245B1}"/>
              </a:ext>
            </a:extLst>
          </p:cNvPr>
          <p:cNvSpPr>
            <a:spLocks noGrp="1"/>
          </p:cNvSpPr>
          <p:nvPr>
            <p:ph type="body" idx="1"/>
          </p:nvPr>
        </p:nvSpPr>
        <p:spPr/>
        <p:txBody>
          <a:bodyPr/>
          <a:lstStyle/>
          <a:p>
            <a:pPr defTabSz="1039458"/>
            <a:r>
              <a:rPr lang="en-GB" dirty="0"/>
              <a:t>This is the 17</a:t>
            </a:r>
            <a:r>
              <a:rPr lang="en-GB" baseline="30000" dirty="0"/>
              <a:t>th</a:t>
            </a:r>
            <a:r>
              <a:rPr lang="en-GB" dirty="0"/>
              <a:t> lesson in the study of 1 Peter. In the previous  lesson you learned about the Spirits in Prison, who they are and where they are. You also learned that the Lord Jesus Christ has power, and all these beings are subject unto Him. </a:t>
            </a:r>
          </a:p>
          <a:p>
            <a:pPr defTabSz="1039458"/>
            <a:r>
              <a:rPr lang="en-GB" dirty="0"/>
              <a:t>In this lesson we start chapter four; you will learn of the sufferings of Christ; that the phrase “In The Flesh” is used four times in this chapter; and we will contrast what it means to be in the flesh versus in the Spirit according to our apostle. You will also learn what  the phrase “Preached the gospel unto them that are dead” means in this context. </a:t>
            </a:r>
          </a:p>
        </p:txBody>
      </p:sp>
      <p:sp>
        <p:nvSpPr>
          <p:cNvPr id="4" name="Slide Number Placeholder 3">
            <a:extLst>
              <a:ext uri="{FF2B5EF4-FFF2-40B4-BE49-F238E27FC236}">
                <a16:creationId xmlns:a16="http://schemas.microsoft.com/office/drawing/2014/main" id="{C2448137-54AC-F053-6C53-A1DE818D8173}"/>
              </a:ext>
            </a:extLst>
          </p:cNvPr>
          <p:cNvSpPr>
            <a:spLocks noGrp="1"/>
          </p:cNvSpPr>
          <p:nvPr>
            <p:ph type="sldNum" sz="quarter" idx="5"/>
          </p:nvPr>
        </p:nvSpPr>
        <p:spPr/>
        <p:txBody>
          <a:bodyPr/>
          <a:lstStyle/>
          <a:p>
            <a:fld id="{962F87A0-6078-431D-B5B7-C8338C950F1F}" type="slidenum">
              <a:rPr lang="en-GB" smtClean="0"/>
              <a:t>1</a:t>
            </a:fld>
            <a:endParaRPr lang="en-GB"/>
          </a:p>
        </p:txBody>
      </p:sp>
    </p:spTree>
    <p:extLst>
      <p:ext uri="{BB962C8B-B14F-4D97-AF65-F5344CB8AC3E}">
        <p14:creationId xmlns:p14="http://schemas.microsoft.com/office/powerpoint/2010/main" val="1674269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6620-B86E-7658-1939-B7E601A282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15DC4-0F7D-BE54-8B0B-F3426DD01C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672211-AEBB-8C58-B401-F69A84EB07C4}"/>
              </a:ext>
            </a:extLst>
          </p:cNvPr>
          <p:cNvSpPr>
            <a:spLocks noGrp="1"/>
          </p:cNvSpPr>
          <p:nvPr>
            <p:ph type="body" idx="1"/>
          </p:nvPr>
        </p:nvSpPr>
        <p:spPr/>
        <p:txBody>
          <a:bodyPr/>
          <a:lstStyle/>
          <a:p>
            <a:r>
              <a:rPr lang="en-US" dirty="0"/>
              <a:t>This preaching the gospel to them that are dead is not him preaching to the spirits in prison 1 Peter 3:19 By which also he went and preached unto the spirits in prison; NO! </a:t>
            </a:r>
            <a:r>
              <a:rPr lang="en-US" sz="1300" i="1" dirty="0"/>
              <a:t>Was the gospel preached also to them that are dead</a:t>
            </a:r>
            <a:r>
              <a:rPr lang="en-US" sz="1300" dirty="0"/>
              <a:t>. I understand this of those who are </a:t>
            </a:r>
            <a:r>
              <a:rPr lang="en-US" sz="1300" i="1" dirty="0"/>
              <a:t>spiritually dead</a:t>
            </a:r>
            <a:r>
              <a:rPr lang="en-US" sz="1300" dirty="0"/>
              <a:t>, that is, the Gentile in verse 3. It also is in line with the previous verse where he refers to the quick and the dead.  </a:t>
            </a:r>
          </a:p>
          <a:p>
            <a:pPr defTabSz="963702"/>
            <a:r>
              <a:rPr lang="en-US" dirty="0"/>
              <a:t>This is Peter’s last mention of the phrase “In the Flesh”</a:t>
            </a:r>
          </a:p>
          <a:p>
            <a:endParaRPr lang="en-US" dirty="0"/>
          </a:p>
        </p:txBody>
      </p:sp>
      <p:sp>
        <p:nvSpPr>
          <p:cNvPr id="4" name="Slide Number Placeholder 3">
            <a:extLst>
              <a:ext uri="{FF2B5EF4-FFF2-40B4-BE49-F238E27FC236}">
                <a16:creationId xmlns:a16="http://schemas.microsoft.com/office/drawing/2014/main" id="{387B08E1-F84E-66F3-F3CE-61DBFB8A2C8B}"/>
              </a:ext>
            </a:extLst>
          </p:cNvPr>
          <p:cNvSpPr>
            <a:spLocks noGrp="1"/>
          </p:cNvSpPr>
          <p:nvPr>
            <p:ph type="sldNum" sz="quarter" idx="5"/>
          </p:nvPr>
        </p:nvSpPr>
        <p:spPr/>
        <p:txBody>
          <a:bodyPr/>
          <a:lstStyle/>
          <a:p>
            <a:fld id="{962F87A0-6078-431D-B5B7-C8338C950F1F}" type="slidenum">
              <a:rPr lang="en-GB" smtClean="0"/>
              <a:t>10</a:t>
            </a:fld>
            <a:endParaRPr lang="en-GB"/>
          </a:p>
        </p:txBody>
      </p:sp>
    </p:spTree>
    <p:extLst>
      <p:ext uri="{BB962C8B-B14F-4D97-AF65-F5344CB8AC3E}">
        <p14:creationId xmlns:p14="http://schemas.microsoft.com/office/powerpoint/2010/main" val="276430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3D05-7042-8960-5401-E9AC19C2C4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C10B9F-F788-F1B6-EA11-A7EE213D89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2901C9-1984-40A2-0CAF-FD52CAD250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1713759-F6BF-7FA4-AA89-7D1ED6991682}"/>
              </a:ext>
            </a:extLst>
          </p:cNvPr>
          <p:cNvSpPr>
            <a:spLocks noGrp="1"/>
          </p:cNvSpPr>
          <p:nvPr>
            <p:ph type="sldNum" sz="quarter" idx="5"/>
          </p:nvPr>
        </p:nvSpPr>
        <p:spPr/>
        <p:txBody>
          <a:bodyPr/>
          <a:lstStyle/>
          <a:p>
            <a:fld id="{962F87A0-6078-431D-B5B7-C8338C950F1F}" type="slidenum">
              <a:rPr lang="en-GB" smtClean="0"/>
              <a:t>2</a:t>
            </a:fld>
            <a:endParaRPr lang="en-GB"/>
          </a:p>
        </p:txBody>
      </p:sp>
    </p:spTree>
    <p:extLst>
      <p:ext uri="{BB962C8B-B14F-4D97-AF65-F5344CB8AC3E}">
        <p14:creationId xmlns:p14="http://schemas.microsoft.com/office/powerpoint/2010/main" val="44036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B0095-155A-56DB-0EF6-B9F07420DB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D52F1E-B608-94FC-96DA-6801E8C0EF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447376-CC87-32B6-8EDE-9D135BBE4621}"/>
              </a:ext>
            </a:extLst>
          </p:cNvPr>
          <p:cNvSpPr>
            <a:spLocks noGrp="1"/>
          </p:cNvSpPr>
          <p:nvPr>
            <p:ph type="body" idx="1"/>
          </p:nvPr>
        </p:nvSpPr>
        <p:spPr/>
        <p:txBody>
          <a:bodyPr/>
          <a:lstStyle/>
          <a:p>
            <a:r>
              <a:rPr lang="en-US" sz="1050" b="1" dirty="0"/>
              <a:t>Christ hath suffered </a:t>
            </a:r>
            <a:r>
              <a:rPr lang="en-US" sz="1050" dirty="0"/>
              <a:t>– 1 Peter 2:21 For even hereunto were ye called: because Christ also suffered for us, leaving us an example, that ye should follow his steps: Proverbs 20:30 The blueness of a wound </a:t>
            </a:r>
            <a:r>
              <a:rPr lang="en-US" sz="1050" dirty="0" err="1"/>
              <a:t>cleanseth</a:t>
            </a:r>
            <a:r>
              <a:rPr lang="en-US" sz="1050" dirty="0"/>
              <a:t> away evil: so </a:t>
            </a:r>
            <a:r>
              <a:rPr lang="en-US" sz="1050" i="1" dirty="0"/>
              <a:t>do</a:t>
            </a:r>
            <a:r>
              <a:rPr lang="en-US" sz="1050" dirty="0"/>
              <a:t> stripes the inward parts of the belly. </a:t>
            </a:r>
          </a:p>
          <a:p>
            <a:r>
              <a:rPr lang="en-US" sz="1050" b="1" dirty="0"/>
              <a:t>Same Mind </a:t>
            </a:r>
            <a:r>
              <a:rPr lang="en-US" sz="1050" dirty="0"/>
              <a:t>– Contrast how Paul used the phrase first: Romans 12:16 </a:t>
            </a:r>
            <a:r>
              <a:rPr lang="en-US" sz="1050" i="1" dirty="0"/>
              <a:t>Be</a:t>
            </a:r>
            <a:r>
              <a:rPr lang="en-US" sz="1050" dirty="0"/>
              <a:t> of the </a:t>
            </a:r>
            <a:r>
              <a:rPr lang="en-US" sz="1050" b="1" dirty="0"/>
              <a:t>same mind </a:t>
            </a:r>
            <a:r>
              <a:rPr lang="en-US" sz="1050" dirty="0"/>
              <a:t>one toward another. Mind not high things, but condescend to men of low estate. Be not wise in your own conceits. 1 Corinthians 1:10 Now I beseech you, brethren, by the name of our Lord Jesus Christ, that ye all speak the same thing, and </a:t>
            </a:r>
            <a:r>
              <a:rPr lang="en-US" sz="1050" i="1" dirty="0"/>
              <a:t>that</a:t>
            </a:r>
            <a:r>
              <a:rPr lang="en-US" sz="1050" dirty="0"/>
              <a:t> there be no divisions among you; but </a:t>
            </a:r>
            <a:r>
              <a:rPr lang="en-US" sz="1050" i="1" dirty="0"/>
              <a:t>that</a:t>
            </a:r>
            <a:r>
              <a:rPr lang="en-US" sz="1050" dirty="0"/>
              <a:t> ye be perfectly joined together in the </a:t>
            </a:r>
            <a:r>
              <a:rPr lang="en-US" sz="1050" b="1" dirty="0"/>
              <a:t>same mind </a:t>
            </a:r>
            <a:r>
              <a:rPr lang="en-US" sz="1050" dirty="0"/>
              <a:t>and in the same judgment. Philippians 4:2 I beseech Euodias, and beseech Syntyche, that they be of the same mind in the Lord. Peter used it such that his audience be of the same mind as Christ, and that that they should suffer as he also suffered.</a:t>
            </a:r>
          </a:p>
          <a:p>
            <a:r>
              <a:rPr lang="en-US" sz="1050" dirty="0"/>
              <a:t>The implication here is that the tribulation Jew’s sufferings are to match the sufferings of Christ.  That is, if they don’t suffer they have not ceased from sinning. </a:t>
            </a:r>
          </a:p>
          <a:p>
            <a:r>
              <a:rPr lang="en-US" sz="1050" b="1" dirty="0"/>
              <a:t>Contrast with Paul  </a:t>
            </a:r>
            <a:r>
              <a:rPr lang="en-US" sz="1050" dirty="0"/>
              <a:t>- Romans 6:2 God forbid. How shall we, that are dead to sin, live any longer therein? Romans 6:7 For he that is dead is freed from sin. Galatians 5:24 And they that are Christ's have crucified the flesh with the affections and lusts. </a:t>
            </a:r>
          </a:p>
          <a:p>
            <a:r>
              <a:rPr lang="en-US" sz="1050" dirty="0"/>
              <a:t>Colossians 3:3 For ye are dead, and your life is hid with Christ in God. Colossians 3:5 Mortify therefore your members which are upon the earth; fornication, uncleanness, inordinate affection, evil concupiscence, and covetousness, which is idolatry: </a:t>
            </a:r>
          </a:p>
          <a:p>
            <a:endParaRPr lang="en-GB" dirty="0"/>
          </a:p>
        </p:txBody>
      </p:sp>
      <p:sp>
        <p:nvSpPr>
          <p:cNvPr id="4" name="Slide Number Placeholder 3">
            <a:extLst>
              <a:ext uri="{FF2B5EF4-FFF2-40B4-BE49-F238E27FC236}">
                <a16:creationId xmlns:a16="http://schemas.microsoft.com/office/drawing/2014/main" id="{46F05EEB-0402-D03C-4463-ED0389057AAA}"/>
              </a:ext>
            </a:extLst>
          </p:cNvPr>
          <p:cNvSpPr>
            <a:spLocks noGrp="1"/>
          </p:cNvSpPr>
          <p:nvPr>
            <p:ph type="sldNum" sz="quarter" idx="5"/>
          </p:nvPr>
        </p:nvSpPr>
        <p:spPr/>
        <p:txBody>
          <a:bodyPr/>
          <a:lstStyle/>
          <a:p>
            <a:fld id="{962F87A0-6078-431D-B5B7-C8338C950F1F}" type="slidenum">
              <a:rPr lang="en-GB" smtClean="0"/>
              <a:t>3</a:t>
            </a:fld>
            <a:endParaRPr lang="en-GB"/>
          </a:p>
        </p:txBody>
      </p:sp>
    </p:spTree>
    <p:extLst>
      <p:ext uri="{BB962C8B-B14F-4D97-AF65-F5344CB8AC3E}">
        <p14:creationId xmlns:p14="http://schemas.microsoft.com/office/powerpoint/2010/main" val="274257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ACF27-1CDC-F031-809D-5F516E64FF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5151AA-F313-6E65-984E-35A37D31FF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29180-F3EC-EC22-BFF0-29608EED944A}"/>
              </a:ext>
            </a:extLst>
          </p:cNvPr>
          <p:cNvSpPr>
            <a:spLocks noGrp="1"/>
          </p:cNvSpPr>
          <p:nvPr>
            <p:ph type="body" idx="1"/>
          </p:nvPr>
        </p:nvSpPr>
        <p:spPr/>
        <p:txBody>
          <a:bodyPr/>
          <a:lstStyle/>
          <a:p>
            <a:r>
              <a:rPr lang="en-GB" dirty="0"/>
              <a:t>In Romans 8: 5-9, Paul shows the disparity between being in the flesh and in the Spirit. </a:t>
            </a:r>
          </a:p>
        </p:txBody>
      </p:sp>
      <p:sp>
        <p:nvSpPr>
          <p:cNvPr id="4" name="Slide Number Placeholder 3">
            <a:extLst>
              <a:ext uri="{FF2B5EF4-FFF2-40B4-BE49-F238E27FC236}">
                <a16:creationId xmlns:a16="http://schemas.microsoft.com/office/drawing/2014/main" id="{88B293CC-F1D2-05AB-248C-63378A883030}"/>
              </a:ext>
            </a:extLst>
          </p:cNvPr>
          <p:cNvSpPr>
            <a:spLocks noGrp="1"/>
          </p:cNvSpPr>
          <p:nvPr>
            <p:ph type="sldNum" sz="quarter" idx="5"/>
          </p:nvPr>
        </p:nvSpPr>
        <p:spPr/>
        <p:txBody>
          <a:bodyPr/>
          <a:lstStyle/>
          <a:p>
            <a:fld id="{962F87A0-6078-431D-B5B7-C8338C950F1F}" type="slidenum">
              <a:rPr lang="en-GB" smtClean="0"/>
              <a:t>4</a:t>
            </a:fld>
            <a:endParaRPr lang="en-GB"/>
          </a:p>
        </p:txBody>
      </p:sp>
    </p:spTree>
    <p:extLst>
      <p:ext uri="{BB962C8B-B14F-4D97-AF65-F5344CB8AC3E}">
        <p14:creationId xmlns:p14="http://schemas.microsoft.com/office/powerpoint/2010/main" val="1142003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A3531-0058-66AC-D9BB-D49832C894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303C4-251F-7473-33D8-24F5B9D7E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CD897-2045-56C2-EF32-560F469D8C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E0F070-3EF2-8FD2-EE3D-7DD0FDE67A2F}"/>
              </a:ext>
            </a:extLst>
          </p:cNvPr>
          <p:cNvSpPr>
            <a:spLocks noGrp="1"/>
          </p:cNvSpPr>
          <p:nvPr>
            <p:ph type="sldNum" sz="quarter" idx="5"/>
          </p:nvPr>
        </p:nvSpPr>
        <p:spPr/>
        <p:txBody>
          <a:bodyPr/>
          <a:lstStyle/>
          <a:p>
            <a:fld id="{962F87A0-6078-431D-B5B7-C8338C950F1F}" type="slidenum">
              <a:rPr lang="en-GB" smtClean="0"/>
              <a:t>5</a:t>
            </a:fld>
            <a:endParaRPr lang="en-GB"/>
          </a:p>
        </p:txBody>
      </p:sp>
    </p:spTree>
    <p:extLst>
      <p:ext uri="{BB962C8B-B14F-4D97-AF65-F5344CB8AC3E}">
        <p14:creationId xmlns:p14="http://schemas.microsoft.com/office/powerpoint/2010/main" val="4091319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6B68D-2BF5-CC5C-9228-7C14B349A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F5517-DEE6-5150-A387-38D2857312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945E32-8C7B-9F49-1879-D93E7D4A025A}"/>
              </a:ext>
            </a:extLst>
          </p:cNvPr>
          <p:cNvSpPr>
            <a:spLocks noGrp="1"/>
          </p:cNvSpPr>
          <p:nvPr>
            <p:ph type="body" idx="1"/>
          </p:nvPr>
        </p:nvSpPr>
        <p:spPr/>
        <p:txBody>
          <a:bodyPr/>
          <a:lstStyle/>
          <a:p>
            <a:pPr defTabSz="963702"/>
            <a:r>
              <a:rPr lang="en-US" dirty="0"/>
              <a:t>The will of God  - 1 Peter 2:15 For so is the will of God, that with well doing ye may put to silence the ignorance of foolish men: </a:t>
            </a:r>
            <a:endParaRPr lang="en-GB" dirty="0"/>
          </a:p>
          <a:p>
            <a:endParaRPr lang="en-US" dirty="0"/>
          </a:p>
          <a:p>
            <a:r>
              <a:rPr lang="en-US" dirty="0"/>
              <a:t>Romans 14:7 For none of us </a:t>
            </a:r>
            <a:r>
              <a:rPr lang="en-US" dirty="0" err="1"/>
              <a:t>liveth</a:t>
            </a:r>
            <a:r>
              <a:rPr lang="en-US" dirty="0"/>
              <a:t> to himself, and no man </a:t>
            </a:r>
            <a:r>
              <a:rPr lang="en-US" dirty="0" err="1"/>
              <a:t>dieth</a:t>
            </a:r>
            <a:r>
              <a:rPr lang="en-US" dirty="0"/>
              <a:t> to himself. </a:t>
            </a:r>
          </a:p>
          <a:p>
            <a:r>
              <a:rPr lang="en-US" dirty="0"/>
              <a:t>2 Corinthians 5:15 And </a:t>
            </a:r>
            <a:r>
              <a:rPr lang="en-US" i="1" dirty="0"/>
              <a:t>that</a:t>
            </a:r>
            <a:r>
              <a:rPr lang="en-US" dirty="0"/>
              <a:t> he died for all, that they which live should not henceforth live unto themselves, but unto him which died for them, and rose again. </a:t>
            </a:r>
          </a:p>
          <a:p>
            <a:r>
              <a:rPr lang="en-US" dirty="0"/>
              <a:t>Titus 2:12 Teaching us that, denying ungodliness and worldly lusts, we should live soberly, righteously, and godly, in this present world; </a:t>
            </a:r>
          </a:p>
        </p:txBody>
      </p:sp>
      <p:sp>
        <p:nvSpPr>
          <p:cNvPr id="4" name="Slide Number Placeholder 3">
            <a:extLst>
              <a:ext uri="{FF2B5EF4-FFF2-40B4-BE49-F238E27FC236}">
                <a16:creationId xmlns:a16="http://schemas.microsoft.com/office/drawing/2014/main" id="{275B0575-5776-3AD4-8447-20B2E2225AB5}"/>
              </a:ext>
            </a:extLst>
          </p:cNvPr>
          <p:cNvSpPr>
            <a:spLocks noGrp="1"/>
          </p:cNvSpPr>
          <p:nvPr>
            <p:ph type="sldNum" sz="quarter" idx="5"/>
          </p:nvPr>
        </p:nvSpPr>
        <p:spPr/>
        <p:txBody>
          <a:bodyPr/>
          <a:lstStyle/>
          <a:p>
            <a:fld id="{962F87A0-6078-431D-B5B7-C8338C950F1F}" type="slidenum">
              <a:rPr lang="en-GB" smtClean="0"/>
              <a:t>6</a:t>
            </a:fld>
            <a:endParaRPr lang="en-GB"/>
          </a:p>
        </p:txBody>
      </p:sp>
    </p:spTree>
    <p:extLst>
      <p:ext uri="{BB962C8B-B14F-4D97-AF65-F5344CB8AC3E}">
        <p14:creationId xmlns:p14="http://schemas.microsoft.com/office/powerpoint/2010/main" val="426088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3B4E38-7A0C-3164-9FBE-04B89DCDC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D35071-3D93-77C3-C8E4-A3912A3EB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0D605-3FFF-4C3A-41BF-5B8A0EBFE981}"/>
              </a:ext>
            </a:extLst>
          </p:cNvPr>
          <p:cNvSpPr>
            <a:spLocks noGrp="1"/>
          </p:cNvSpPr>
          <p:nvPr>
            <p:ph type="body" idx="1"/>
          </p:nvPr>
        </p:nvSpPr>
        <p:spPr/>
        <p:txBody>
          <a:bodyPr/>
          <a:lstStyle/>
          <a:p>
            <a:r>
              <a:rPr lang="en-US" b="1" dirty="0"/>
              <a:t>Time Past </a:t>
            </a:r>
            <a:r>
              <a:rPr lang="en-US" dirty="0"/>
              <a:t>–  Romans 11:30 For as ye in </a:t>
            </a:r>
            <a:r>
              <a:rPr lang="en-US" b="1" dirty="0"/>
              <a:t>times past </a:t>
            </a:r>
            <a:r>
              <a:rPr lang="en-US" dirty="0"/>
              <a:t>have not believed God, yet have now obtained mercy through their unbelief: </a:t>
            </a:r>
          </a:p>
          <a:p>
            <a:r>
              <a:rPr lang="en-US" dirty="0"/>
              <a:t>Ezekiel 44:6 And thou shalt say to the rebellious, </a:t>
            </a:r>
            <a:r>
              <a:rPr lang="en-US" i="1" dirty="0"/>
              <a:t>even</a:t>
            </a:r>
            <a:r>
              <a:rPr lang="en-US" dirty="0"/>
              <a:t> to the house of Israel, Thus saith the Lord GOD; O ye house of Israel, let it suffice you of all your abominations, </a:t>
            </a:r>
          </a:p>
          <a:p>
            <a:r>
              <a:rPr lang="en-US" dirty="0"/>
              <a:t>Acts 14:16 Who in times past suffered all nations to walk in their own ways. </a:t>
            </a:r>
          </a:p>
          <a:p>
            <a:r>
              <a:rPr lang="en-US" dirty="0"/>
              <a:t>1 Corinthians 12:2 Ye know that ye were Gentiles, carried away unto these dumb idols, even as ye were led. </a:t>
            </a:r>
          </a:p>
          <a:p>
            <a:r>
              <a:rPr lang="en-US" dirty="0"/>
              <a:t>Galatians 5:20 Idolatry, witchcraft, hatred, variance, emulations, wrath, strife, seditions, heresies, Galatians 5:21 </a:t>
            </a:r>
            <a:r>
              <a:rPr lang="en-US" dirty="0" err="1"/>
              <a:t>Envyings</a:t>
            </a:r>
            <a:r>
              <a:rPr lang="en-US" dirty="0"/>
              <a:t>, murders, drunkenness, </a:t>
            </a:r>
            <a:r>
              <a:rPr lang="en-US" dirty="0" err="1"/>
              <a:t>revellings</a:t>
            </a:r>
            <a:r>
              <a:rPr lang="en-US" dirty="0"/>
              <a:t>, and such like: of the which I tell you before, as I have also told </a:t>
            </a:r>
            <a:r>
              <a:rPr lang="en-US" i="1" dirty="0"/>
              <a:t>you</a:t>
            </a:r>
            <a:r>
              <a:rPr lang="en-US" dirty="0"/>
              <a:t> in time past, that they which do such things shall not inherit the kingdom of God. Ephesians 2:11 Wherefore remember, that ye </a:t>
            </a:r>
            <a:r>
              <a:rPr lang="en-US" i="1" dirty="0"/>
              <a:t>being</a:t>
            </a:r>
            <a:r>
              <a:rPr lang="en-US" dirty="0"/>
              <a:t> in time past Gentiles in the flesh, who are called Uncircumcision by that which is called the Circumcision in the flesh made by hands; Ephesians 2:12 That at that time ye were without Christ, being aliens from the commonwealth of Israel, and strangers from the covenants of promise, having no hope, and without God in the world: Ephesians 2:13 But now in Christ Jesus ye who sometimes were far off are made nigh by the blood of Christ. </a:t>
            </a:r>
          </a:p>
          <a:p>
            <a:endParaRPr lang="en-GB" dirty="0"/>
          </a:p>
        </p:txBody>
      </p:sp>
      <p:sp>
        <p:nvSpPr>
          <p:cNvPr id="4" name="Slide Number Placeholder 3">
            <a:extLst>
              <a:ext uri="{FF2B5EF4-FFF2-40B4-BE49-F238E27FC236}">
                <a16:creationId xmlns:a16="http://schemas.microsoft.com/office/drawing/2014/main" id="{9CE04AB6-D997-105A-59CE-5283F4829C81}"/>
              </a:ext>
            </a:extLst>
          </p:cNvPr>
          <p:cNvSpPr>
            <a:spLocks noGrp="1"/>
          </p:cNvSpPr>
          <p:nvPr>
            <p:ph type="sldNum" sz="quarter" idx="5"/>
          </p:nvPr>
        </p:nvSpPr>
        <p:spPr/>
        <p:txBody>
          <a:bodyPr/>
          <a:lstStyle/>
          <a:p>
            <a:fld id="{962F87A0-6078-431D-B5B7-C8338C950F1F}" type="slidenum">
              <a:rPr lang="en-GB" smtClean="0"/>
              <a:t>7</a:t>
            </a:fld>
            <a:endParaRPr lang="en-GB"/>
          </a:p>
        </p:txBody>
      </p:sp>
    </p:spTree>
    <p:extLst>
      <p:ext uri="{BB962C8B-B14F-4D97-AF65-F5344CB8AC3E}">
        <p14:creationId xmlns:p14="http://schemas.microsoft.com/office/powerpoint/2010/main" val="2505508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EEC0F-A4C3-A821-1A5D-7C7B0ED4D3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8B8CE9-596B-B4BE-5FAC-01AC780C74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DA13C-E91E-9488-CD60-4E1B86AF52AE}"/>
              </a:ext>
            </a:extLst>
          </p:cNvPr>
          <p:cNvSpPr>
            <a:spLocks noGrp="1"/>
          </p:cNvSpPr>
          <p:nvPr>
            <p:ph type="body" idx="1"/>
          </p:nvPr>
        </p:nvSpPr>
        <p:spPr/>
        <p:txBody>
          <a:bodyPr/>
          <a:lstStyle/>
          <a:p>
            <a:r>
              <a:rPr lang="en-US" dirty="0"/>
              <a:t>“Don’t smoke, don’t chew, don’t run with them that do!” James 4:4 Ye adulterers and adulteresses, know ye not that the </a:t>
            </a:r>
            <a:r>
              <a:rPr lang="en-US" b="1" dirty="0"/>
              <a:t>friendship</a:t>
            </a:r>
            <a:r>
              <a:rPr lang="en-US" dirty="0"/>
              <a:t> of the world is </a:t>
            </a:r>
            <a:r>
              <a:rPr lang="en-US" b="1" dirty="0"/>
              <a:t>enmity</a:t>
            </a:r>
            <a:r>
              <a:rPr lang="en-US" dirty="0"/>
              <a:t> with God? whosoever therefore will be a friend of the world is the enemy of God. </a:t>
            </a:r>
          </a:p>
          <a:p>
            <a:r>
              <a:rPr lang="en-US" dirty="0"/>
              <a:t>Who do you run with?  Saved folks today also you are known by those that you have fellowship with. What did Paul say? </a:t>
            </a:r>
          </a:p>
          <a:p>
            <a:r>
              <a:rPr lang="en-US" dirty="0"/>
              <a:t>1 Corinthians 10:20 But </a:t>
            </a:r>
            <a:r>
              <a:rPr lang="en-US" i="1" dirty="0"/>
              <a:t>I say</a:t>
            </a:r>
            <a:r>
              <a:rPr lang="en-US" dirty="0"/>
              <a:t>, that the things which the Gentiles sacrifice, they sacrifice to devils, and not to God: and I would not that ye should have fellowship with devils. </a:t>
            </a:r>
          </a:p>
          <a:p>
            <a:r>
              <a:rPr lang="en-US" dirty="0"/>
              <a:t>Romans 8:9 But ye are </a:t>
            </a:r>
            <a:r>
              <a:rPr lang="en-US" b="1" dirty="0"/>
              <a:t>not in the flesh</a:t>
            </a:r>
            <a:r>
              <a:rPr lang="en-US" dirty="0"/>
              <a:t>, but in the Spirit, if so be that the Spirit of God dwell in you. Now if any man have not the Spirit of Christ, he is none of his. </a:t>
            </a:r>
          </a:p>
          <a:p>
            <a:r>
              <a:rPr lang="en-US" dirty="0"/>
              <a:t>1 Peter 3:16 Having a good conscience; that, whereas they </a:t>
            </a:r>
            <a:r>
              <a:rPr lang="en-US" b="1" dirty="0"/>
              <a:t>speak evil of you</a:t>
            </a:r>
            <a:r>
              <a:rPr lang="en-US" dirty="0"/>
              <a:t>, as of evildoers, they may be ashamed that falsely accuse your good conversation in Christ. </a:t>
            </a:r>
          </a:p>
          <a:p>
            <a:r>
              <a:rPr lang="en-US" dirty="0"/>
              <a:t>Acts 13:45 But when the Jews saw the multitudes, they were filled with envy, and </a:t>
            </a:r>
            <a:r>
              <a:rPr lang="en-US" dirty="0" err="1"/>
              <a:t>spake</a:t>
            </a:r>
            <a:r>
              <a:rPr lang="en-US" dirty="0"/>
              <a:t> against those things which were spoken by Paul, contradicting and blaspheming. </a:t>
            </a:r>
            <a:endParaRPr lang="en-GB" dirty="0"/>
          </a:p>
        </p:txBody>
      </p:sp>
      <p:sp>
        <p:nvSpPr>
          <p:cNvPr id="4" name="Slide Number Placeholder 3">
            <a:extLst>
              <a:ext uri="{FF2B5EF4-FFF2-40B4-BE49-F238E27FC236}">
                <a16:creationId xmlns:a16="http://schemas.microsoft.com/office/drawing/2014/main" id="{D7D69BFD-D6F7-3621-1827-A17B241D3342}"/>
              </a:ext>
            </a:extLst>
          </p:cNvPr>
          <p:cNvSpPr>
            <a:spLocks noGrp="1"/>
          </p:cNvSpPr>
          <p:nvPr>
            <p:ph type="sldNum" sz="quarter" idx="5"/>
          </p:nvPr>
        </p:nvSpPr>
        <p:spPr/>
        <p:txBody>
          <a:bodyPr/>
          <a:lstStyle/>
          <a:p>
            <a:fld id="{962F87A0-6078-431D-B5B7-C8338C950F1F}" type="slidenum">
              <a:rPr lang="en-GB" smtClean="0"/>
              <a:t>8</a:t>
            </a:fld>
            <a:endParaRPr lang="en-GB"/>
          </a:p>
        </p:txBody>
      </p:sp>
    </p:spTree>
    <p:extLst>
      <p:ext uri="{BB962C8B-B14F-4D97-AF65-F5344CB8AC3E}">
        <p14:creationId xmlns:p14="http://schemas.microsoft.com/office/powerpoint/2010/main" val="564672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153368-7D5C-7A2B-FE3D-9790C246C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C19B3C-3206-B403-E31C-3CFF6BFAB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14B0D-04BD-A2D4-32CE-4E486677F5BA}"/>
              </a:ext>
            </a:extLst>
          </p:cNvPr>
          <p:cNvSpPr>
            <a:spLocks noGrp="1"/>
          </p:cNvSpPr>
          <p:nvPr>
            <p:ph type="body" idx="1"/>
          </p:nvPr>
        </p:nvSpPr>
        <p:spPr/>
        <p:txBody>
          <a:bodyPr/>
          <a:lstStyle/>
          <a:p>
            <a:r>
              <a:rPr lang="en-US" dirty="0"/>
              <a:t>There are two types of people: those that are alive (quick) and those that are dead.  Acts 10:42 And he commanded us to preach unto the people, and to testify that it is he which was ordained of God </a:t>
            </a:r>
            <a:r>
              <a:rPr lang="en-US" i="1" dirty="0"/>
              <a:t>to be</a:t>
            </a:r>
            <a:r>
              <a:rPr lang="en-US" dirty="0"/>
              <a:t> the Judge of quick and dead. </a:t>
            </a:r>
          </a:p>
          <a:p>
            <a:r>
              <a:rPr lang="en-US" dirty="0"/>
              <a:t>There are two types of pedestrians: the quick and the dead!</a:t>
            </a:r>
          </a:p>
          <a:p>
            <a:endParaRPr lang="en-GB" dirty="0"/>
          </a:p>
        </p:txBody>
      </p:sp>
      <p:sp>
        <p:nvSpPr>
          <p:cNvPr id="4" name="Slide Number Placeholder 3">
            <a:extLst>
              <a:ext uri="{FF2B5EF4-FFF2-40B4-BE49-F238E27FC236}">
                <a16:creationId xmlns:a16="http://schemas.microsoft.com/office/drawing/2014/main" id="{E0090F94-24C5-F9B5-DBF6-B25E85C39984}"/>
              </a:ext>
            </a:extLst>
          </p:cNvPr>
          <p:cNvSpPr>
            <a:spLocks noGrp="1"/>
          </p:cNvSpPr>
          <p:nvPr>
            <p:ph type="sldNum" sz="quarter" idx="5"/>
          </p:nvPr>
        </p:nvSpPr>
        <p:spPr/>
        <p:txBody>
          <a:bodyPr/>
          <a:lstStyle/>
          <a:p>
            <a:fld id="{962F87A0-6078-431D-B5B7-C8338C950F1F}" type="slidenum">
              <a:rPr lang="en-GB" smtClean="0"/>
              <a:t>9</a:t>
            </a:fld>
            <a:endParaRPr lang="en-GB"/>
          </a:p>
        </p:txBody>
      </p:sp>
    </p:spTree>
    <p:extLst>
      <p:ext uri="{BB962C8B-B14F-4D97-AF65-F5344CB8AC3E}">
        <p14:creationId xmlns:p14="http://schemas.microsoft.com/office/powerpoint/2010/main" val="3121821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9623A-D3C9-AC7C-7E62-E586E2E199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A436C7-73AF-8D66-72EC-E7FD01F37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86A542-61F1-4C9B-774D-AA2B4F1C55EC}"/>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5" name="Footer Placeholder 4">
            <a:extLst>
              <a:ext uri="{FF2B5EF4-FFF2-40B4-BE49-F238E27FC236}">
                <a16:creationId xmlns:a16="http://schemas.microsoft.com/office/drawing/2014/main" id="{24D504FE-9180-2987-D1F3-4EB10D73E4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4EEE2-6707-E56A-A1E1-748FD8D2D798}"/>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242393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1FC5-33F9-5519-6614-966579958EF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A2728A-4CC7-7F8A-A400-9889F63D4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8D26B4-FD48-D966-E9A1-C8D103A9749F}"/>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5" name="Footer Placeholder 4">
            <a:extLst>
              <a:ext uri="{FF2B5EF4-FFF2-40B4-BE49-F238E27FC236}">
                <a16:creationId xmlns:a16="http://schemas.microsoft.com/office/drawing/2014/main" id="{6A44526F-DA88-028C-DC27-2CE181637E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878805-9B15-7720-0D18-9F09129E17A2}"/>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240575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BC6667-2110-8159-365B-BB73A6E3C1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351357-45BD-6A96-D31D-8D51519140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0BEF09-A5FE-C673-7C15-A9158B310114}"/>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5" name="Footer Placeholder 4">
            <a:extLst>
              <a:ext uri="{FF2B5EF4-FFF2-40B4-BE49-F238E27FC236}">
                <a16:creationId xmlns:a16="http://schemas.microsoft.com/office/drawing/2014/main" id="{6CDF7ACC-04EF-4D4E-C27A-1E0FB998AE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2C4498-8F65-F588-573C-0BD2B8F4B37C}"/>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3080863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9A82F-C295-6ED2-7CBC-C28E289BE9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86D76EA-9F18-1C90-9DAE-7EB27DB626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1B31F3-0417-68BE-9814-E159FE3ED338}"/>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5" name="Footer Placeholder 4">
            <a:extLst>
              <a:ext uri="{FF2B5EF4-FFF2-40B4-BE49-F238E27FC236}">
                <a16:creationId xmlns:a16="http://schemas.microsoft.com/office/drawing/2014/main" id="{3D97E3D4-4D4C-C527-F70C-C23F2F51B5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24FB39-25BF-B5F8-8341-B5E8D5C52C0D}"/>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70532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3682-F198-1AE5-2759-ACF9BA1F72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19AAB2-6DF1-38C0-98E2-1F7022FEFF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322F85-0501-66AA-B727-3C7BCDA73603}"/>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5" name="Footer Placeholder 4">
            <a:extLst>
              <a:ext uri="{FF2B5EF4-FFF2-40B4-BE49-F238E27FC236}">
                <a16:creationId xmlns:a16="http://schemas.microsoft.com/office/drawing/2014/main" id="{E251BFCA-0C2B-CE00-548A-2A95D62707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5FFAE8-2471-AA32-E20A-A64CD5D823EC}"/>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100746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C550A-F9F9-59F3-9A85-4A08721DC1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360D34-CD87-728F-1979-7EAA61CF89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94E0E7C-BA4E-36FB-74E2-03BC0C576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F757232-5488-581D-1A54-76FA50F98C8E}"/>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6" name="Footer Placeholder 5">
            <a:extLst>
              <a:ext uri="{FF2B5EF4-FFF2-40B4-BE49-F238E27FC236}">
                <a16:creationId xmlns:a16="http://schemas.microsoft.com/office/drawing/2014/main" id="{1FE2E038-3C51-6ECD-866D-B4D99AD391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854B50-16F1-22D3-F62E-A64045D6CD7A}"/>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3363140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D3207-1554-9527-3BEB-520DBE9D747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B001BE-1157-9D9B-1C29-5415139F86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07B65-CE8A-1CE3-EB50-6602CC1A0D0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9FDC24-967C-AB30-B597-4E2E556AA6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D7C700-A9C6-9C43-CF4C-35A078E2F3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DA521D-6641-F9F7-0D8B-6C2AA8B41729}"/>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8" name="Footer Placeholder 7">
            <a:extLst>
              <a:ext uri="{FF2B5EF4-FFF2-40B4-BE49-F238E27FC236}">
                <a16:creationId xmlns:a16="http://schemas.microsoft.com/office/drawing/2014/main" id="{AFF77F89-AF12-4C4C-EE15-81D6DC35D3F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C796DAC-7124-8045-36D1-2DECC5F4356A}"/>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300535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2AD1-FE59-81EA-D98E-4487CE8B4FA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0B5259-F51C-CFA9-31F5-E67E8DBDB177}"/>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4" name="Footer Placeholder 3">
            <a:extLst>
              <a:ext uri="{FF2B5EF4-FFF2-40B4-BE49-F238E27FC236}">
                <a16:creationId xmlns:a16="http://schemas.microsoft.com/office/drawing/2014/main" id="{D5B007AF-6AFA-DFA8-79B5-B14583A9DA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9311ED5-2905-94D1-2190-98BB0396649B}"/>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2266999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9D600-48A5-B92E-C04D-AEE5BC4EF6FB}"/>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3" name="Footer Placeholder 2">
            <a:extLst>
              <a:ext uri="{FF2B5EF4-FFF2-40B4-BE49-F238E27FC236}">
                <a16:creationId xmlns:a16="http://schemas.microsoft.com/office/drawing/2014/main" id="{21EE8A59-6DD0-ABF4-7C18-FDC29D1B0B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AB9C99-EA4D-B376-7982-9E8261400163}"/>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534821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A347-4C78-FE78-EF07-89D281A8A1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6BF64A5-46BA-E421-C5CD-C0A8013B2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B3D01A-0757-250A-527D-12E5A3F617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BB9BB0-371E-AD86-41CC-CC5DBAD4BAD5}"/>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6" name="Footer Placeholder 5">
            <a:extLst>
              <a:ext uri="{FF2B5EF4-FFF2-40B4-BE49-F238E27FC236}">
                <a16:creationId xmlns:a16="http://schemas.microsoft.com/office/drawing/2014/main" id="{9CE20145-825B-7051-2D74-52D7BA5027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59F6D7E-EBA4-0198-A539-8A6D1F28E947}"/>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419175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D4E52-8321-1DB9-54F9-55F6FF6ED8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B7C7CEE-5276-9FDF-7FF8-14A644C850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20B322A-7558-0D5F-5FAE-FB4C6B6B4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8070E-1341-C4B2-1AA3-2F7FFD387736}"/>
              </a:ext>
            </a:extLst>
          </p:cNvPr>
          <p:cNvSpPr>
            <a:spLocks noGrp="1"/>
          </p:cNvSpPr>
          <p:nvPr>
            <p:ph type="dt" sz="half" idx="10"/>
          </p:nvPr>
        </p:nvSpPr>
        <p:spPr/>
        <p:txBody>
          <a:bodyPr/>
          <a:lstStyle/>
          <a:p>
            <a:fld id="{BC9EFCAE-5704-4D91-986B-552BF8E9A1A8}" type="datetimeFigureOut">
              <a:rPr lang="en-GB" smtClean="0"/>
              <a:t>18/10/2025</a:t>
            </a:fld>
            <a:endParaRPr lang="en-GB"/>
          </a:p>
        </p:txBody>
      </p:sp>
      <p:sp>
        <p:nvSpPr>
          <p:cNvPr id="6" name="Footer Placeholder 5">
            <a:extLst>
              <a:ext uri="{FF2B5EF4-FFF2-40B4-BE49-F238E27FC236}">
                <a16:creationId xmlns:a16="http://schemas.microsoft.com/office/drawing/2014/main" id="{27AF9FB0-4CDF-E4C2-A9E5-5D3BBB8C66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59DE267-FCC2-E4D1-B190-3B2B31056FCB}"/>
              </a:ext>
            </a:extLst>
          </p:cNvPr>
          <p:cNvSpPr>
            <a:spLocks noGrp="1"/>
          </p:cNvSpPr>
          <p:nvPr>
            <p:ph type="sldNum" sz="quarter" idx="12"/>
          </p:nvPr>
        </p:nvSpPr>
        <p:spPr/>
        <p:txBody>
          <a:bodyPr/>
          <a:lstStyle/>
          <a:p>
            <a:fld id="{97BD7F49-3173-4961-ABB9-2B08C37C8CC4}" type="slidenum">
              <a:rPr lang="en-GB" smtClean="0"/>
              <a:t>‹#›</a:t>
            </a:fld>
            <a:endParaRPr lang="en-GB"/>
          </a:p>
        </p:txBody>
      </p:sp>
    </p:spTree>
    <p:extLst>
      <p:ext uri="{BB962C8B-B14F-4D97-AF65-F5344CB8AC3E}">
        <p14:creationId xmlns:p14="http://schemas.microsoft.com/office/powerpoint/2010/main" val="282622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FE4AF-68E0-5772-A6F4-AE5B3A8E79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09B183-797B-B625-8DA3-10A6A2A933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BBC327-1F56-AFB1-3CCE-6C39CC2CCC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9EFCAE-5704-4D91-986B-552BF8E9A1A8}" type="datetimeFigureOut">
              <a:rPr lang="en-GB" smtClean="0"/>
              <a:t>18/10/2025</a:t>
            </a:fld>
            <a:endParaRPr lang="en-GB"/>
          </a:p>
        </p:txBody>
      </p:sp>
      <p:sp>
        <p:nvSpPr>
          <p:cNvPr id="5" name="Footer Placeholder 4">
            <a:extLst>
              <a:ext uri="{FF2B5EF4-FFF2-40B4-BE49-F238E27FC236}">
                <a16:creationId xmlns:a16="http://schemas.microsoft.com/office/drawing/2014/main" id="{7D665ED0-96FE-0E30-F5A6-958163AC02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AA21B67F-F164-0F6C-BBFF-B229C6AE0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BD7F49-3173-4961-ABB9-2B08C37C8CC4}" type="slidenum">
              <a:rPr lang="en-GB" smtClean="0"/>
              <a:t>‹#›</a:t>
            </a:fld>
            <a:endParaRPr lang="en-GB"/>
          </a:p>
        </p:txBody>
      </p:sp>
    </p:spTree>
    <p:extLst>
      <p:ext uri="{BB962C8B-B14F-4D97-AF65-F5344CB8AC3E}">
        <p14:creationId xmlns:p14="http://schemas.microsoft.com/office/powerpoint/2010/main" val="3618846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59AC2C6-BFF1-9D03-6114-C980C5EA6396}"/>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839359A-338E-F32C-4409-DD50CB455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EBC5B2-19AC-8C4D-3417-40E208932166}"/>
              </a:ext>
            </a:extLst>
          </p:cNvPr>
          <p:cNvSpPr>
            <a:spLocks noGrp="1"/>
          </p:cNvSpPr>
          <p:nvPr>
            <p:ph type="ctrTitle"/>
          </p:nvPr>
        </p:nvSpPr>
        <p:spPr>
          <a:xfrm>
            <a:off x="5297762" y="640080"/>
            <a:ext cx="6251110" cy="3566160"/>
          </a:xfrm>
        </p:spPr>
        <p:txBody>
          <a:bodyPr anchor="b">
            <a:normAutofit/>
          </a:bodyPr>
          <a:lstStyle/>
          <a:p>
            <a:pPr algn="l"/>
            <a:r>
              <a:rPr lang="en-GB" sz="5400" dirty="0"/>
              <a:t>1 Peter Lesson 17</a:t>
            </a:r>
            <a:br>
              <a:rPr lang="en-GB" sz="5400" dirty="0"/>
            </a:br>
            <a:r>
              <a:rPr lang="en-GB" sz="5400" dirty="0"/>
              <a:t>In The Flesh</a:t>
            </a:r>
          </a:p>
        </p:txBody>
      </p:sp>
      <p:sp>
        <p:nvSpPr>
          <p:cNvPr id="3" name="Subtitle 2">
            <a:extLst>
              <a:ext uri="{FF2B5EF4-FFF2-40B4-BE49-F238E27FC236}">
                <a16:creationId xmlns:a16="http://schemas.microsoft.com/office/drawing/2014/main" id="{A8B93923-6EA0-A378-C926-AAD9272344BE}"/>
              </a:ext>
            </a:extLst>
          </p:cNvPr>
          <p:cNvSpPr>
            <a:spLocks noGrp="1"/>
          </p:cNvSpPr>
          <p:nvPr>
            <p:ph type="subTitle" idx="1"/>
          </p:nvPr>
        </p:nvSpPr>
        <p:spPr>
          <a:xfrm>
            <a:off x="5297760" y="4636008"/>
            <a:ext cx="6251111" cy="1572768"/>
          </a:xfrm>
        </p:spPr>
        <p:txBody>
          <a:bodyPr>
            <a:normAutofit/>
          </a:bodyPr>
          <a:lstStyle/>
          <a:p>
            <a:pPr algn="l"/>
            <a:r>
              <a:rPr lang="en-GB" dirty="0"/>
              <a:t>A verse-by-verse expository study </a:t>
            </a:r>
          </a:p>
          <a:p>
            <a:pPr algn="l"/>
            <a:r>
              <a:rPr lang="en-GB" dirty="0"/>
              <a:t>Jonathan Wheatley</a:t>
            </a:r>
          </a:p>
          <a:p>
            <a:pPr algn="l"/>
            <a:r>
              <a:rPr lang="en-GB" dirty="0"/>
              <a:t>October 19, 2025</a:t>
            </a:r>
          </a:p>
        </p:txBody>
      </p:sp>
      <p:pic>
        <p:nvPicPr>
          <p:cNvPr id="5" name="Picture 4">
            <a:extLst>
              <a:ext uri="{FF2B5EF4-FFF2-40B4-BE49-F238E27FC236}">
                <a16:creationId xmlns:a16="http://schemas.microsoft.com/office/drawing/2014/main" id="{B5B73E6A-9E19-4A1A-5A61-56C6D48CF333}"/>
              </a:ext>
            </a:extLst>
          </p:cNvPr>
          <p:cNvPicPr>
            <a:picLocks noChangeAspect="1"/>
          </p:cNvPicPr>
          <p:nvPr/>
        </p:nvPicPr>
        <p:blipFill>
          <a:blip r:embed="rId3"/>
          <a:srcRect r="1933"/>
          <a:stretch>
            <a:fillRect/>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EA7CC67E-86B5-F6B2-BE61-A29E6375D6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06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3FC3A2C-C112-DD20-C7BB-4DD968597F2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C022A4-9ACB-AA8A-E5CA-5F22823B2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2F9CE3-9D2A-B44B-1486-AF46B9B1FF3D}"/>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E8C747DA-F0F8-CA29-7713-A5E13B78F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B22FC1-7528-3BAD-6CCD-B049706998C2}"/>
              </a:ext>
            </a:extLst>
          </p:cNvPr>
          <p:cNvSpPr>
            <a:spLocks noGrp="1"/>
          </p:cNvSpPr>
          <p:nvPr>
            <p:ph idx="1"/>
          </p:nvPr>
        </p:nvSpPr>
        <p:spPr>
          <a:xfrm>
            <a:off x="838200" y="1929384"/>
            <a:ext cx="10515600" cy="4251960"/>
          </a:xfrm>
        </p:spPr>
        <p:txBody>
          <a:bodyPr>
            <a:normAutofit/>
          </a:bodyPr>
          <a:lstStyle/>
          <a:p>
            <a:pPr marL="0" indent="0">
              <a:buNone/>
            </a:pPr>
            <a:r>
              <a:rPr lang="en-US" sz="3200" dirty="0"/>
              <a:t>Verse 6:</a:t>
            </a:r>
          </a:p>
          <a:p>
            <a:pPr marL="0" indent="0">
              <a:buNone/>
            </a:pPr>
            <a:r>
              <a:rPr lang="en-US" sz="3200" dirty="0"/>
              <a:t>For </a:t>
            </a:r>
            <a:r>
              <a:rPr lang="en-US" sz="3200" dirty="0" err="1"/>
              <a:t>for</a:t>
            </a:r>
            <a:r>
              <a:rPr lang="en-US" sz="3200" dirty="0"/>
              <a:t> this cause was </a:t>
            </a:r>
            <a:r>
              <a:rPr lang="en-US" sz="3200" b="1" dirty="0"/>
              <a:t>the gospel </a:t>
            </a:r>
            <a:r>
              <a:rPr lang="en-US" sz="3200" dirty="0"/>
              <a:t>preached also to them that are </a:t>
            </a:r>
            <a:r>
              <a:rPr lang="en-US" sz="3200" b="1" dirty="0"/>
              <a:t>dead</a:t>
            </a:r>
            <a:r>
              <a:rPr lang="en-US" sz="3200" dirty="0"/>
              <a:t>, </a:t>
            </a:r>
            <a:r>
              <a:rPr lang="en-US" dirty="0"/>
              <a:t>(verses 3 &amp; 5) </a:t>
            </a:r>
          </a:p>
          <a:p>
            <a:pPr marL="0" indent="0">
              <a:buNone/>
            </a:pPr>
            <a:r>
              <a:rPr lang="en-US" sz="3200" dirty="0"/>
              <a:t>that they might be judged according to men </a:t>
            </a:r>
            <a:r>
              <a:rPr lang="en-US" sz="3200" b="1" dirty="0"/>
              <a:t>in the flesh</a:t>
            </a:r>
            <a:r>
              <a:rPr lang="en-US" sz="3200" dirty="0"/>
              <a:t>, </a:t>
            </a:r>
          </a:p>
          <a:p>
            <a:pPr marL="0" indent="0">
              <a:buNone/>
            </a:pPr>
            <a:r>
              <a:rPr lang="en-US" sz="3200" dirty="0"/>
              <a:t>but live according to God in the spirit. </a:t>
            </a:r>
          </a:p>
        </p:txBody>
      </p:sp>
    </p:spTree>
    <p:extLst>
      <p:ext uri="{BB962C8B-B14F-4D97-AF65-F5344CB8AC3E}">
        <p14:creationId xmlns:p14="http://schemas.microsoft.com/office/powerpoint/2010/main" val="12796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C75886-5BE0-208C-8140-31F383F8457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8F44D8A-D82C-38BE-6C10-90AECC72B1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3BC1DF-0BF4-CFBB-0550-A086379BEA72}"/>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77FA4B60-74F3-721E-15E6-F0B6CEB898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4269B42-2949-6B60-B560-6B8B0665D019}"/>
              </a:ext>
            </a:extLst>
          </p:cNvPr>
          <p:cNvSpPr>
            <a:spLocks noGrp="1"/>
          </p:cNvSpPr>
          <p:nvPr>
            <p:ph idx="1"/>
          </p:nvPr>
        </p:nvSpPr>
        <p:spPr>
          <a:xfrm>
            <a:off x="838200" y="1929383"/>
            <a:ext cx="10515600" cy="4563491"/>
          </a:xfrm>
        </p:spPr>
        <p:txBody>
          <a:bodyPr>
            <a:normAutofit fontScale="85000" lnSpcReduction="10000"/>
          </a:bodyPr>
          <a:lstStyle/>
          <a:p>
            <a:pPr marL="0" indent="0">
              <a:buNone/>
            </a:pPr>
            <a:r>
              <a:rPr lang="en-US" sz="3200" dirty="0"/>
              <a:t>1 Forasmuch then as Christ hath suffered for us in the flesh, arm yourselves likewise with the same mind: for he that hath suffered in the flesh hath ceased from sin; 2 That he no longer should live the rest of </a:t>
            </a:r>
            <a:r>
              <a:rPr lang="en-US" sz="3200" i="1" dirty="0"/>
              <a:t>his</a:t>
            </a:r>
            <a:r>
              <a:rPr lang="en-US" sz="3200" dirty="0"/>
              <a:t> time in the flesh to the lusts of men, but to the will of God. 3 For the time past of </a:t>
            </a:r>
            <a:r>
              <a:rPr lang="en-US" sz="3200" i="1" dirty="0"/>
              <a:t>our</a:t>
            </a:r>
            <a:r>
              <a:rPr lang="en-US" sz="3200" dirty="0"/>
              <a:t> life may suffice us to have wrought the will of the Gentiles, when we walked in lasciviousness, lusts, excess of wine, </a:t>
            </a:r>
            <a:r>
              <a:rPr lang="en-US" sz="3200" dirty="0" err="1"/>
              <a:t>revellings</a:t>
            </a:r>
            <a:r>
              <a:rPr lang="en-US" sz="3200" dirty="0"/>
              <a:t>, </a:t>
            </a:r>
            <a:r>
              <a:rPr lang="en-US" sz="3200" dirty="0" err="1"/>
              <a:t>banquetings</a:t>
            </a:r>
            <a:r>
              <a:rPr lang="en-US" sz="3200" dirty="0"/>
              <a:t>, and abominable idolatries: 4 Wherein they think it strange that ye run not with </a:t>
            </a:r>
            <a:r>
              <a:rPr lang="en-US" sz="3200" i="1" dirty="0"/>
              <a:t>them</a:t>
            </a:r>
            <a:r>
              <a:rPr lang="en-US" sz="3200" dirty="0"/>
              <a:t> to the same excess of riot, speaking evil of </a:t>
            </a:r>
            <a:r>
              <a:rPr lang="en-US" sz="3200" i="1" dirty="0"/>
              <a:t>you</a:t>
            </a:r>
            <a:r>
              <a:rPr lang="en-US" sz="3200" dirty="0"/>
              <a:t>: 5 Who shall give account to him that is ready to judge the quick and the dead. For </a:t>
            </a:r>
            <a:r>
              <a:rPr lang="en-US" sz="3200" dirty="0" err="1"/>
              <a:t>for</a:t>
            </a:r>
            <a:r>
              <a:rPr lang="en-US" sz="3200" dirty="0"/>
              <a:t> this cause was the gospel preached also to them that are dead, that they might be judged according to men in the flesh, but live according to God in the spirit. 1 Peter 4:1-6 </a:t>
            </a:r>
            <a:endParaRPr lang="en-GB" sz="3200" dirty="0"/>
          </a:p>
        </p:txBody>
      </p:sp>
    </p:spTree>
    <p:extLst>
      <p:ext uri="{BB962C8B-B14F-4D97-AF65-F5344CB8AC3E}">
        <p14:creationId xmlns:p14="http://schemas.microsoft.com/office/powerpoint/2010/main" val="3748807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F4D415-D396-7945-71B4-9952B147CDB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1CB1F8-7CD7-F9A7-7296-F8AB4C12E0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6F6247-2CA6-52CE-113B-10F11FD8CCEB}"/>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96F2B95B-95FF-DA35-0CAF-78E26103B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6D36586-AE4D-8CBA-C47E-FA2D3C7749EC}"/>
              </a:ext>
            </a:extLst>
          </p:cNvPr>
          <p:cNvSpPr>
            <a:spLocks noGrp="1"/>
          </p:cNvSpPr>
          <p:nvPr>
            <p:ph idx="1"/>
          </p:nvPr>
        </p:nvSpPr>
        <p:spPr>
          <a:xfrm>
            <a:off x="838200" y="1929384"/>
            <a:ext cx="10515600" cy="4251960"/>
          </a:xfrm>
        </p:spPr>
        <p:txBody>
          <a:bodyPr>
            <a:normAutofit fontScale="85000" lnSpcReduction="20000"/>
          </a:bodyPr>
          <a:lstStyle/>
          <a:p>
            <a:pPr marL="0" indent="0">
              <a:buNone/>
            </a:pPr>
            <a:r>
              <a:rPr lang="en-US" sz="3200" dirty="0"/>
              <a:t>Verse 1:</a:t>
            </a:r>
          </a:p>
          <a:p>
            <a:pPr marL="0" indent="0">
              <a:buNone/>
            </a:pPr>
            <a:r>
              <a:rPr lang="en-US" sz="3200" dirty="0"/>
              <a:t>Forasmuch then as </a:t>
            </a:r>
            <a:r>
              <a:rPr lang="en-US" sz="3200" b="1" dirty="0"/>
              <a:t>Christ hath suffered </a:t>
            </a:r>
            <a:r>
              <a:rPr lang="en-US" sz="3200" dirty="0"/>
              <a:t>for us in the flesh, (2:21)</a:t>
            </a:r>
          </a:p>
          <a:p>
            <a:pPr marL="0" indent="0">
              <a:buNone/>
            </a:pPr>
            <a:r>
              <a:rPr lang="en-US" sz="3200" b="1" dirty="0"/>
              <a:t>arm</a:t>
            </a:r>
            <a:r>
              <a:rPr lang="en-US" sz="3200" dirty="0"/>
              <a:t> yourselves </a:t>
            </a:r>
            <a:r>
              <a:rPr lang="en-US" sz="3200" b="1" dirty="0"/>
              <a:t>likewise</a:t>
            </a:r>
            <a:r>
              <a:rPr lang="en-US" sz="3200" dirty="0"/>
              <a:t> with the </a:t>
            </a:r>
            <a:r>
              <a:rPr lang="en-US" sz="3200" b="1" dirty="0"/>
              <a:t>same mind</a:t>
            </a:r>
            <a:r>
              <a:rPr lang="en-US" sz="3200" dirty="0"/>
              <a:t>: (Ro 12:16, 1 Co 1:10)</a:t>
            </a:r>
          </a:p>
          <a:p>
            <a:pPr marL="0" indent="0">
              <a:buNone/>
            </a:pPr>
            <a:r>
              <a:rPr lang="en-US" sz="3200" dirty="0"/>
              <a:t>for he that hath suffered </a:t>
            </a:r>
            <a:r>
              <a:rPr lang="en-US" sz="3200" b="1" dirty="0"/>
              <a:t>in the flesh </a:t>
            </a:r>
            <a:r>
              <a:rPr lang="en-US" sz="3200" dirty="0"/>
              <a:t>hath </a:t>
            </a:r>
            <a:r>
              <a:rPr lang="en-US" sz="3200" b="1" dirty="0"/>
              <a:t>ceased from sin</a:t>
            </a:r>
            <a:r>
              <a:rPr lang="en-US" sz="3200" dirty="0"/>
              <a:t>; </a:t>
            </a:r>
          </a:p>
          <a:p>
            <a:pPr marL="0" indent="0">
              <a:buNone/>
            </a:pPr>
            <a:r>
              <a:rPr lang="en-US" sz="3200" i="1" dirty="0"/>
              <a:t>Contrast with Paul: </a:t>
            </a:r>
          </a:p>
          <a:p>
            <a:r>
              <a:rPr lang="en-US" sz="3200" dirty="0"/>
              <a:t>Romans 12:16 </a:t>
            </a:r>
            <a:r>
              <a:rPr lang="en-US" sz="3200" i="1" dirty="0"/>
              <a:t>Be</a:t>
            </a:r>
            <a:r>
              <a:rPr lang="en-US" sz="3200" dirty="0"/>
              <a:t> of the </a:t>
            </a:r>
            <a:r>
              <a:rPr lang="en-US" sz="3200" b="1" dirty="0"/>
              <a:t>same mind </a:t>
            </a:r>
            <a:r>
              <a:rPr lang="en-US" sz="3200" dirty="0"/>
              <a:t>one </a:t>
            </a:r>
            <a:r>
              <a:rPr lang="en-US" sz="3200" b="1" dirty="0"/>
              <a:t>toward another</a:t>
            </a:r>
            <a:r>
              <a:rPr lang="en-US" sz="3200" dirty="0"/>
              <a:t>. Mind not high things, but condescend to men of low estate. Be not wise in your own conceits. </a:t>
            </a:r>
          </a:p>
          <a:p>
            <a:r>
              <a:rPr lang="en-US" sz="3200" dirty="0"/>
              <a:t>Romans 6:2 God forbid. How shall we, that are </a:t>
            </a:r>
            <a:r>
              <a:rPr lang="en-US" sz="3200" b="1" dirty="0"/>
              <a:t>dead to sin</a:t>
            </a:r>
            <a:r>
              <a:rPr lang="en-US" sz="3200" dirty="0"/>
              <a:t>, live any longer therein? </a:t>
            </a:r>
          </a:p>
          <a:p>
            <a:r>
              <a:rPr lang="en-US" sz="3200" dirty="0"/>
              <a:t>Romans 6:7 For he that is dead is </a:t>
            </a:r>
            <a:r>
              <a:rPr lang="en-US" sz="3200" b="1" dirty="0"/>
              <a:t>freed from sin</a:t>
            </a:r>
            <a:r>
              <a:rPr lang="en-US" sz="3200" dirty="0"/>
              <a:t>. </a:t>
            </a:r>
          </a:p>
        </p:txBody>
      </p:sp>
    </p:spTree>
    <p:extLst>
      <p:ext uri="{BB962C8B-B14F-4D97-AF65-F5344CB8AC3E}">
        <p14:creationId xmlns:p14="http://schemas.microsoft.com/office/powerpoint/2010/main" val="101971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376B196-777F-E88D-BB16-39EA645669F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327D6A-34F3-4037-5BE7-EF187FA3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144000-0227-660A-D162-AA633EB48835}"/>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338BC37C-DAF8-5A88-9E7B-CF9839CBD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CCF44D5-AA4C-11E6-B3D8-C5EF1970EC50}"/>
              </a:ext>
            </a:extLst>
          </p:cNvPr>
          <p:cNvSpPr txBox="1">
            <a:spLocks/>
          </p:cNvSpPr>
          <p:nvPr/>
        </p:nvSpPr>
        <p:spPr>
          <a:xfrm>
            <a:off x="848741" y="2055813"/>
            <a:ext cx="5157787" cy="82391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The Flesh</a:t>
            </a:r>
          </a:p>
        </p:txBody>
      </p:sp>
      <p:sp>
        <p:nvSpPr>
          <p:cNvPr id="5" name="Content Placeholder 2">
            <a:extLst>
              <a:ext uri="{FF2B5EF4-FFF2-40B4-BE49-F238E27FC236}">
                <a16:creationId xmlns:a16="http://schemas.microsoft.com/office/drawing/2014/main" id="{B6EA653D-7B64-5C62-37EB-7CFA5C908C90}"/>
              </a:ext>
            </a:extLst>
          </p:cNvPr>
          <p:cNvSpPr txBox="1">
            <a:spLocks/>
          </p:cNvSpPr>
          <p:nvPr/>
        </p:nvSpPr>
        <p:spPr>
          <a:xfrm>
            <a:off x="2061400" y="2659187"/>
            <a:ext cx="3484958" cy="3684588"/>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b="1" dirty="0"/>
          </a:p>
          <a:p>
            <a:pPr marL="0" indent="0">
              <a:buFont typeface="Arial" panose="020B0604020202020204" pitchFamily="34" charset="0"/>
              <a:buNone/>
            </a:pPr>
            <a:r>
              <a:rPr lang="en-US" b="1" dirty="0"/>
              <a:t>5a</a:t>
            </a:r>
            <a:r>
              <a:rPr lang="en-US" dirty="0"/>
              <a:t> For they that are </a:t>
            </a:r>
            <a:r>
              <a:rPr lang="en-US" b="1" dirty="0"/>
              <a:t>after the flesh </a:t>
            </a:r>
            <a:r>
              <a:rPr lang="en-US" dirty="0"/>
              <a:t>do mind the things </a:t>
            </a:r>
            <a:r>
              <a:rPr lang="en-US" b="1" dirty="0"/>
              <a:t>of the flesh</a:t>
            </a:r>
            <a:r>
              <a:rPr lang="en-US" dirty="0"/>
              <a:t>;</a:t>
            </a:r>
            <a:endParaRPr lang="en-US" b="1" dirty="0"/>
          </a:p>
          <a:p>
            <a:pPr marL="0" indent="0">
              <a:buFont typeface="Arial" panose="020B0604020202020204" pitchFamily="34" charset="0"/>
              <a:buNone/>
            </a:pPr>
            <a:r>
              <a:rPr lang="en-US" b="1" dirty="0"/>
              <a:t>6a</a:t>
            </a:r>
            <a:r>
              <a:rPr lang="en-US" dirty="0"/>
              <a:t> For to be </a:t>
            </a:r>
            <a:r>
              <a:rPr lang="en-US" b="1" dirty="0"/>
              <a:t>carnally minded </a:t>
            </a:r>
            <a:r>
              <a:rPr lang="en-US" i="1" dirty="0"/>
              <a:t>is</a:t>
            </a:r>
            <a:r>
              <a:rPr lang="en-US" dirty="0"/>
              <a:t> </a:t>
            </a:r>
            <a:r>
              <a:rPr lang="en-US" b="1" dirty="0"/>
              <a:t>death</a:t>
            </a:r>
            <a:r>
              <a:rPr lang="en-US" dirty="0"/>
              <a:t>; </a:t>
            </a:r>
          </a:p>
          <a:p>
            <a:pPr marL="0" indent="0">
              <a:buFont typeface="Arial" panose="020B0604020202020204" pitchFamily="34" charset="0"/>
              <a:buNone/>
            </a:pPr>
            <a:r>
              <a:rPr lang="en-US" b="1" dirty="0"/>
              <a:t>7</a:t>
            </a:r>
            <a:r>
              <a:rPr lang="en-US" dirty="0"/>
              <a:t> Because the </a:t>
            </a:r>
            <a:r>
              <a:rPr lang="en-US" b="1" dirty="0"/>
              <a:t>carnal mind </a:t>
            </a:r>
            <a:r>
              <a:rPr lang="en-US" i="1" dirty="0"/>
              <a:t>is</a:t>
            </a:r>
          </a:p>
          <a:p>
            <a:pPr marL="0" indent="0">
              <a:buFont typeface="Arial" panose="020B0604020202020204" pitchFamily="34" charset="0"/>
              <a:buNone/>
            </a:pPr>
            <a:r>
              <a:rPr lang="en-US" dirty="0"/>
              <a:t>for it is </a:t>
            </a:r>
            <a:r>
              <a:rPr lang="en-US" b="1" dirty="0"/>
              <a:t>not subject</a:t>
            </a:r>
            <a:r>
              <a:rPr lang="en-US" dirty="0"/>
              <a:t> to the law of God, neither indeed can be.</a:t>
            </a:r>
            <a:endParaRPr lang="en-US" b="1" dirty="0"/>
          </a:p>
          <a:p>
            <a:pPr marL="0" indent="0">
              <a:buFont typeface="Arial" panose="020B0604020202020204" pitchFamily="34" charset="0"/>
              <a:buNone/>
            </a:pPr>
            <a:r>
              <a:rPr lang="en-US" b="1" dirty="0"/>
              <a:t>8</a:t>
            </a:r>
            <a:r>
              <a:rPr lang="en-US" dirty="0"/>
              <a:t> So then they that are </a:t>
            </a:r>
            <a:r>
              <a:rPr lang="en-US" b="1" dirty="0"/>
              <a:t>in the flesh cannot please God</a:t>
            </a:r>
            <a:r>
              <a:rPr lang="en-US" dirty="0"/>
              <a:t>. </a:t>
            </a:r>
          </a:p>
          <a:p>
            <a:pPr marL="0" indent="0">
              <a:buFont typeface="Arial" panose="020B0604020202020204" pitchFamily="34" charset="0"/>
              <a:buNone/>
            </a:pPr>
            <a:r>
              <a:rPr lang="en-US" dirty="0"/>
              <a:t>9b Now if any man </a:t>
            </a:r>
            <a:r>
              <a:rPr lang="en-US" b="1" dirty="0"/>
              <a:t>have not </a:t>
            </a:r>
            <a:r>
              <a:rPr lang="en-US" dirty="0"/>
              <a:t>the Spirit of Christ, he is </a:t>
            </a:r>
            <a:r>
              <a:rPr lang="en-US" b="1" dirty="0"/>
              <a:t>none of his</a:t>
            </a:r>
            <a:r>
              <a:rPr lang="en-US" dirty="0"/>
              <a:t>. </a:t>
            </a:r>
            <a:endParaRPr lang="en-GB" dirty="0"/>
          </a:p>
        </p:txBody>
      </p:sp>
      <p:sp>
        <p:nvSpPr>
          <p:cNvPr id="6" name="TextBox 5">
            <a:extLst>
              <a:ext uri="{FF2B5EF4-FFF2-40B4-BE49-F238E27FC236}">
                <a16:creationId xmlns:a16="http://schemas.microsoft.com/office/drawing/2014/main" id="{E65F12BF-FAD1-473A-F050-AC0559342CCF}"/>
              </a:ext>
            </a:extLst>
          </p:cNvPr>
          <p:cNvSpPr txBox="1"/>
          <p:nvPr/>
        </p:nvSpPr>
        <p:spPr>
          <a:xfrm>
            <a:off x="5842444" y="1732701"/>
            <a:ext cx="476250" cy="5078313"/>
          </a:xfrm>
          <a:prstGeom prst="rect">
            <a:avLst/>
          </a:prstGeom>
          <a:noFill/>
        </p:spPr>
        <p:txBody>
          <a:bodyPr wrap="square" rtlCol="0">
            <a:spAutoFit/>
          </a:bodyPr>
          <a:lstStyle/>
          <a:p>
            <a:pPr algn="ctr"/>
            <a:r>
              <a:rPr lang="en-US" b="1" dirty="0">
                <a:solidFill>
                  <a:srgbClr val="FF0000"/>
                </a:solidFill>
              </a:rPr>
              <a:t>E</a:t>
            </a:r>
          </a:p>
          <a:p>
            <a:pPr algn="ctr"/>
            <a:r>
              <a:rPr lang="en-US" b="1" dirty="0">
                <a:solidFill>
                  <a:srgbClr val="FF0000"/>
                </a:solidFill>
              </a:rPr>
              <a:t>NM</a:t>
            </a:r>
          </a:p>
          <a:p>
            <a:pPr algn="ctr"/>
            <a:r>
              <a:rPr lang="en-US" b="1" dirty="0">
                <a:solidFill>
                  <a:srgbClr val="FF0000"/>
                </a:solidFill>
              </a:rPr>
              <a:t>I</a:t>
            </a:r>
          </a:p>
          <a:p>
            <a:pPr algn="ctr"/>
            <a:r>
              <a:rPr lang="en-US" b="1" dirty="0">
                <a:solidFill>
                  <a:srgbClr val="FF0000"/>
                </a:solidFill>
              </a:rPr>
              <a:t>T</a:t>
            </a:r>
          </a:p>
          <a:p>
            <a:pPr algn="ctr"/>
            <a:r>
              <a:rPr lang="en-US" b="1" dirty="0">
                <a:solidFill>
                  <a:srgbClr val="FF0000"/>
                </a:solidFill>
              </a:rPr>
              <a:t>Y</a:t>
            </a:r>
          </a:p>
          <a:p>
            <a:pPr algn="ctr"/>
            <a:endParaRPr lang="en-US" b="1" dirty="0">
              <a:solidFill>
                <a:srgbClr val="FF0000"/>
              </a:solidFill>
            </a:endParaRPr>
          </a:p>
          <a:p>
            <a:pPr algn="ctr"/>
            <a:r>
              <a:rPr lang="en-US" b="1" dirty="0">
                <a:solidFill>
                  <a:srgbClr val="FF0000"/>
                </a:solidFill>
              </a:rPr>
              <a:t>A</a:t>
            </a:r>
          </a:p>
          <a:p>
            <a:pPr algn="ctr"/>
            <a:r>
              <a:rPr lang="en-US" b="1" dirty="0">
                <a:solidFill>
                  <a:srgbClr val="FF0000"/>
                </a:solidFill>
              </a:rPr>
              <a:t>G</a:t>
            </a:r>
          </a:p>
          <a:p>
            <a:pPr algn="ctr"/>
            <a:r>
              <a:rPr lang="en-US" b="1" dirty="0">
                <a:solidFill>
                  <a:srgbClr val="FF0000"/>
                </a:solidFill>
              </a:rPr>
              <a:t>A</a:t>
            </a:r>
          </a:p>
          <a:p>
            <a:pPr algn="ctr"/>
            <a:r>
              <a:rPr lang="en-US" b="1" dirty="0">
                <a:solidFill>
                  <a:srgbClr val="FF0000"/>
                </a:solidFill>
              </a:rPr>
              <a:t>I</a:t>
            </a:r>
          </a:p>
          <a:p>
            <a:pPr algn="ctr"/>
            <a:r>
              <a:rPr lang="en-US" b="1" dirty="0">
                <a:solidFill>
                  <a:srgbClr val="FF0000"/>
                </a:solidFill>
              </a:rPr>
              <a:t>N</a:t>
            </a:r>
          </a:p>
          <a:p>
            <a:pPr algn="ctr"/>
            <a:r>
              <a:rPr lang="en-US" b="1" dirty="0">
                <a:solidFill>
                  <a:srgbClr val="FF0000"/>
                </a:solidFill>
              </a:rPr>
              <a:t>S</a:t>
            </a:r>
          </a:p>
          <a:p>
            <a:pPr algn="ctr"/>
            <a:r>
              <a:rPr lang="en-US" b="1" dirty="0">
                <a:solidFill>
                  <a:srgbClr val="FF0000"/>
                </a:solidFill>
              </a:rPr>
              <a:t>T </a:t>
            </a:r>
          </a:p>
          <a:p>
            <a:pPr algn="ctr"/>
            <a:endParaRPr lang="en-US" b="1" dirty="0">
              <a:solidFill>
                <a:srgbClr val="FF0000"/>
              </a:solidFill>
            </a:endParaRPr>
          </a:p>
          <a:p>
            <a:pPr algn="ctr"/>
            <a:r>
              <a:rPr lang="en-US" b="1" dirty="0">
                <a:solidFill>
                  <a:srgbClr val="FF0000"/>
                </a:solidFill>
              </a:rPr>
              <a:t>G</a:t>
            </a:r>
          </a:p>
          <a:p>
            <a:pPr algn="ctr"/>
            <a:r>
              <a:rPr lang="en-US" b="1" dirty="0">
                <a:solidFill>
                  <a:srgbClr val="FF0000"/>
                </a:solidFill>
              </a:rPr>
              <a:t>O</a:t>
            </a:r>
          </a:p>
          <a:p>
            <a:pPr algn="ctr"/>
            <a:r>
              <a:rPr lang="en-US" b="1" dirty="0">
                <a:solidFill>
                  <a:srgbClr val="FF0000"/>
                </a:solidFill>
              </a:rPr>
              <a:t>D</a:t>
            </a:r>
          </a:p>
        </p:txBody>
      </p:sp>
      <p:sp>
        <p:nvSpPr>
          <p:cNvPr id="7" name="Text Placeholder 4">
            <a:extLst>
              <a:ext uri="{FF2B5EF4-FFF2-40B4-BE49-F238E27FC236}">
                <a16:creationId xmlns:a16="http://schemas.microsoft.com/office/drawing/2014/main" id="{C9301DD7-A938-7844-C357-006D4D33A474}"/>
              </a:ext>
            </a:extLst>
          </p:cNvPr>
          <p:cNvSpPr txBox="1">
            <a:spLocks/>
          </p:cNvSpPr>
          <p:nvPr/>
        </p:nvSpPr>
        <p:spPr>
          <a:xfrm>
            <a:off x="6160071" y="2055813"/>
            <a:ext cx="5183188" cy="8239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The Spirit</a:t>
            </a:r>
          </a:p>
        </p:txBody>
      </p:sp>
      <p:sp>
        <p:nvSpPr>
          <p:cNvPr id="9" name="Content Placeholder 5">
            <a:extLst>
              <a:ext uri="{FF2B5EF4-FFF2-40B4-BE49-F238E27FC236}">
                <a16:creationId xmlns:a16="http://schemas.microsoft.com/office/drawing/2014/main" id="{B83D0674-6150-AD8C-E8D0-F179BB5C66B1}"/>
              </a:ext>
            </a:extLst>
          </p:cNvPr>
          <p:cNvSpPr txBox="1">
            <a:spLocks/>
          </p:cNvSpPr>
          <p:nvPr/>
        </p:nvSpPr>
        <p:spPr>
          <a:xfrm>
            <a:off x="7260259" y="2586432"/>
            <a:ext cx="3504009" cy="3684588"/>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b="1" dirty="0"/>
              <a:t>5b</a:t>
            </a:r>
            <a:r>
              <a:rPr lang="en-US" dirty="0"/>
              <a:t> but they that are </a:t>
            </a:r>
            <a:r>
              <a:rPr lang="en-US" b="1" dirty="0"/>
              <a:t>after the Spirit </a:t>
            </a:r>
            <a:r>
              <a:rPr lang="en-US" dirty="0"/>
              <a:t>the things </a:t>
            </a:r>
            <a:r>
              <a:rPr lang="en-US" b="1" dirty="0"/>
              <a:t>of the Spirit</a:t>
            </a:r>
            <a:r>
              <a:rPr lang="en-US" dirty="0"/>
              <a:t>. </a:t>
            </a:r>
            <a:endParaRPr lang="en-GB"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6b</a:t>
            </a:r>
            <a:r>
              <a:rPr lang="en-US" dirty="0"/>
              <a:t> but to be </a:t>
            </a:r>
            <a:r>
              <a:rPr lang="en-US" b="1" dirty="0"/>
              <a:t>spiritually minded </a:t>
            </a:r>
            <a:r>
              <a:rPr lang="en-US" i="1" dirty="0"/>
              <a:t>is</a:t>
            </a:r>
            <a:r>
              <a:rPr lang="en-US" dirty="0"/>
              <a:t> </a:t>
            </a:r>
            <a:r>
              <a:rPr lang="en-US" b="1" dirty="0"/>
              <a:t>life and peace</a:t>
            </a:r>
            <a:r>
              <a:rPr lang="en-US" dirty="0"/>
              <a:t>. </a:t>
            </a:r>
          </a:p>
          <a:p>
            <a:pPr marL="0" indent="0">
              <a:buFont typeface="Arial" panose="020B0604020202020204" pitchFamily="34" charset="0"/>
              <a:buNone/>
            </a:pPr>
            <a:endParaRPr lang="en-US" dirty="0"/>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9a</a:t>
            </a:r>
            <a:r>
              <a:rPr lang="en-US" dirty="0"/>
              <a:t> But ye are </a:t>
            </a:r>
            <a:r>
              <a:rPr lang="en-US" b="1" dirty="0"/>
              <a:t>not in the flesh</a:t>
            </a:r>
            <a:r>
              <a:rPr lang="en-US" dirty="0"/>
              <a:t>, </a:t>
            </a:r>
          </a:p>
          <a:p>
            <a:pPr marL="0" indent="0">
              <a:buFont typeface="Arial" panose="020B0604020202020204" pitchFamily="34" charset="0"/>
              <a:buNone/>
            </a:pPr>
            <a:r>
              <a:rPr lang="en-US" dirty="0"/>
              <a:t>but </a:t>
            </a:r>
            <a:r>
              <a:rPr lang="en-US" b="1" dirty="0"/>
              <a:t>in the Spirit</a:t>
            </a:r>
            <a:r>
              <a:rPr lang="en-US" dirty="0"/>
              <a:t>, </a:t>
            </a:r>
          </a:p>
          <a:p>
            <a:pPr marL="0" indent="0">
              <a:buFont typeface="Arial" panose="020B0604020202020204" pitchFamily="34" charset="0"/>
              <a:buNone/>
            </a:pPr>
            <a:r>
              <a:rPr lang="en-US" dirty="0"/>
              <a:t>if so be that the </a:t>
            </a:r>
            <a:r>
              <a:rPr lang="en-US" b="1" dirty="0"/>
              <a:t>Spirit of God dwell</a:t>
            </a:r>
            <a:r>
              <a:rPr lang="en-US" dirty="0"/>
              <a:t> </a:t>
            </a:r>
            <a:r>
              <a:rPr lang="en-US" b="1" dirty="0"/>
              <a:t>in you</a:t>
            </a:r>
            <a:r>
              <a:rPr lang="en-US" dirty="0"/>
              <a:t>.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274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D84476-7032-41B8-C00D-34C75419DBB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641BFC-B0A7-35CF-C8B2-825E556DC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300E6-EF2C-29AE-622B-EF6ED9E4E35D}"/>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1B8B2171-DB7E-BEFD-F81A-5A362929F1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5265C4-1F36-3C08-A1E3-7986285DA544}"/>
              </a:ext>
            </a:extLst>
          </p:cNvPr>
          <p:cNvSpPr>
            <a:spLocks noGrp="1"/>
          </p:cNvSpPr>
          <p:nvPr>
            <p:ph idx="1"/>
          </p:nvPr>
        </p:nvSpPr>
        <p:spPr>
          <a:xfrm>
            <a:off x="838200" y="1929384"/>
            <a:ext cx="5357117" cy="4251960"/>
          </a:xfrm>
        </p:spPr>
        <p:txBody>
          <a:bodyPr>
            <a:normAutofit fontScale="92500" lnSpcReduction="20000"/>
          </a:bodyPr>
          <a:lstStyle/>
          <a:p>
            <a:r>
              <a:rPr lang="en-US" sz="3200" dirty="0"/>
              <a:t>Colossians 2:11 In whom also ye are circumcised with the circumcision made </a:t>
            </a:r>
            <a:r>
              <a:rPr lang="en-US" sz="3200" b="1" dirty="0"/>
              <a:t>without hands</a:t>
            </a:r>
            <a:r>
              <a:rPr lang="en-US" sz="3200" dirty="0"/>
              <a:t>, in putting </a:t>
            </a:r>
            <a:r>
              <a:rPr lang="en-US" sz="3200" b="1" dirty="0"/>
              <a:t>off the body </a:t>
            </a:r>
            <a:r>
              <a:rPr lang="en-US" sz="3200" dirty="0"/>
              <a:t>of the sins of the flesh by the circumcision of Christ: </a:t>
            </a:r>
          </a:p>
          <a:p>
            <a:r>
              <a:rPr lang="en-US" sz="3200" dirty="0"/>
              <a:t>Colossians 2:12 Buried with him in baptism, wherein also ye are risen with </a:t>
            </a:r>
            <a:r>
              <a:rPr lang="en-US" sz="3200" i="1" dirty="0"/>
              <a:t>him</a:t>
            </a:r>
            <a:r>
              <a:rPr lang="en-US" sz="3200" dirty="0"/>
              <a:t> through the faith </a:t>
            </a:r>
            <a:r>
              <a:rPr lang="en-US" sz="3200" b="1" dirty="0"/>
              <a:t>of the operation of God</a:t>
            </a:r>
            <a:r>
              <a:rPr lang="en-US" sz="3200" dirty="0"/>
              <a:t>, who hath raised him from the dead. </a:t>
            </a:r>
          </a:p>
        </p:txBody>
      </p:sp>
      <p:pic>
        <p:nvPicPr>
          <p:cNvPr id="4" name="Picture 6">
            <a:extLst>
              <a:ext uri="{FF2B5EF4-FFF2-40B4-BE49-F238E27FC236}">
                <a16:creationId xmlns:a16="http://schemas.microsoft.com/office/drawing/2014/main" id="{27E6BF28-71D0-130F-4490-0FAF93795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905" y="1868277"/>
            <a:ext cx="2889755" cy="49922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DBC50E3-DA97-E3A6-BDD7-4B7EE12D78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304" y="1870764"/>
            <a:ext cx="2661507" cy="4802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13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5C3E45-062F-7833-62CB-E66CCD4FC6E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012309-0563-2F8A-548E-D006AF1B38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6F028D-B8FD-E01E-0E92-D054A4123942}"/>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C5A68C80-8C8E-92D6-8344-6BFA58E14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E976517-1F31-47FF-BC86-9DD0432E2B24}"/>
              </a:ext>
            </a:extLst>
          </p:cNvPr>
          <p:cNvSpPr>
            <a:spLocks noGrp="1"/>
          </p:cNvSpPr>
          <p:nvPr>
            <p:ph idx="1"/>
          </p:nvPr>
        </p:nvSpPr>
        <p:spPr>
          <a:xfrm>
            <a:off x="838200" y="1929384"/>
            <a:ext cx="10515600" cy="4251960"/>
          </a:xfrm>
        </p:spPr>
        <p:txBody>
          <a:bodyPr>
            <a:normAutofit fontScale="77500" lnSpcReduction="20000"/>
          </a:bodyPr>
          <a:lstStyle/>
          <a:p>
            <a:pPr marL="0" indent="0">
              <a:buNone/>
            </a:pPr>
            <a:r>
              <a:rPr lang="en-US" sz="3200" dirty="0"/>
              <a:t>Verse 2:</a:t>
            </a:r>
          </a:p>
          <a:p>
            <a:pPr marL="0" indent="0">
              <a:buNone/>
            </a:pPr>
            <a:r>
              <a:rPr lang="en-US" sz="3200" dirty="0"/>
              <a:t>That he no </a:t>
            </a:r>
            <a:r>
              <a:rPr lang="en-US" sz="3200" b="1" dirty="0"/>
              <a:t>longer should live </a:t>
            </a:r>
            <a:r>
              <a:rPr lang="en-US" sz="3200" dirty="0"/>
              <a:t>the </a:t>
            </a:r>
            <a:r>
              <a:rPr lang="en-US" sz="3200" b="1" dirty="0"/>
              <a:t>rest of </a:t>
            </a:r>
            <a:r>
              <a:rPr lang="en-US" sz="3200" b="1" i="1" dirty="0"/>
              <a:t>his</a:t>
            </a:r>
            <a:r>
              <a:rPr lang="en-US" sz="3200" b="1" dirty="0"/>
              <a:t> time </a:t>
            </a:r>
            <a:r>
              <a:rPr lang="en-US" sz="3200" u="sng" dirty="0"/>
              <a:t>in the flesh </a:t>
            </a:r>
            <a:r>
              <a:rPr lang="en-US" sz="3200" dirty="0"/>
              <a:t>to the lusts of men, </a:t>
            </a:r>
          </a:p>
          <a:p>
            <a:pPr marL="0" indent="0">
              <a:buNone/>
            </a:pPr>
            <a:r>
              <a:rPr lang="en-US" sz="3200" dirty="0"/>
              <a:t>but to the </a:t>
            </a:r>
            <a:r>
              <a:rPr lang="en-US" sz="3200" b="1" dirty="0"/>
              <a:t>will of God</a:t>
            </a:r>
            <a:r>
              <a:rPr lang="en-US" sz="3200" dirty="0"/>
              <a:t>. </a:t>
            </a:r>
            <a:r>
              <a:rPr lang="en-US" dirty="0"/>
              <a:t>(2:15)</a:t>
            </a:r>
          </a:p>
          <a:p>
            <a:pPr marL="0" indent="0">
              <a:buNone/>
            </a:pPr>
            <a:r>
              <a:rPr lang="en-US" sz="3200" i="1" dirty="0"/>
              <a:t>Contrast with Paul:</a:t>
            </a:r>
          </a:p>
          <a:p>
            <a:r>
              <a:rPr lang="en-US" sz="3200" dirty="0"/>
              <a:t> Romans 14:7 For none of us </a:t>
            </a:r>
            <a:r>
              <a:rPr lang="en-US" sz="3200" b="1" dirty="0" err="1"/>
              <a:t>liveth</a:t>
            </a:r>
            <a:r>
              <a:rPr lang="en-US" sz="3200" dirty="0"/>
              <a:t> to himself, and no man </a:t>
            </a:r>
            <a:r>
              <a:rPr lang="en-US" sz="3200" b="1" dirty="0" err="1"/>
              <a:t>dieth</a:t>
            </a:r>
            <a:r>
              <a:rPr lang="en-US" sz="3200" dirty="0"/>
              <a:t> to himself. </a:t>
            </a:r>
          </a:p>
          <a:p>
            <a:r>
              <a:rPr lang="en-US" sz="3200" dirty="0"/>
              <a:t>2 Corinthians 5:15 And </a:t>
            </a:r>
            <a:r>
              <a:rPr lang="en-US" sz="3200" i="1" dirty="0"/>
              <a:t>that</a:t>
            </a:r>
            <a:r>
              <a:rPr lang="en-US" sz="3200" dirty="0"/>
              <a:t> he died for all, that they </a:t>
            </a:r>
            <a:r>
              <a:rPr lang="en-US" sz="3200" b="1" dirty="0"/>
              <a:t>which live </a:t>
            </a:r>
            <a:r>
              <a:rPr lang="en-US" sz="3200" dirty="0"/>
              <a:t>should not henceforth </a:t>
            </a:r>
            <a:r>
              <a:rPr lang="en-US" sz="3200" b="1" dirty="0"/>
              <a:t>live unto themselves</a:t>
            </a:r>
            <a:r>
              <a:rPr lang="en-US" sz="3200" dirty="0"/>
              <a:t>, but unto him which died for them, and rose again. </a:t>
            </a:r>
          </a:p>
          <a:p>
            <a:r>
              <a:rPr lang="en-US" sz="3200" dirty="0"/>
              <a:t>Titus 2:12 Teaching us that, denying ungodliness and worldly lusts, we should </a:t>
            </a:r>
            <a:r>
              <a:rPr lang="en-US" sz="3200" b="1" dirty="0"/>
              <a:t>live</a:t>
            </a:r>
            <a:r>
              <a:rPr lang="en-US" sz="3200" dirty="0"/>
              <a:t> soberly, righteously, and godly, in this present world; </a:t>
            </a:r>
          </a:p>
          <a:p>
            <a:pPr marL="0" indent="0">
              <a:buNone/>
            </a:pPr>
            <a:endParaRPr lang="en-GB" sz="3200" dirty="0"/>
          </a:p>
        </p:txBody>
      </p:sp>
    </p:spTree>
    <p:extLst>
      <p:ext uri="{BB962C8B-B14F-4D97-AF65-F5344CB8AC3E}">
        <p14:creationId xmlns:p14="http://schemas.microsoft.com/office/powerpoint/2010/main" val="25583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BAD3ECE-B0C4-59A7-9EAA-758143DDD74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58FDA-7AE3-FD5A-F8FF-751A64FCD0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F1825-3F85-3FD4-0E28-ABCE0829DAFB}"/>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5D0893E6-2B8D-F877-AD5B-043ADE1FA8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D3647C2-157B-540C-F56C-A9FE8DEC9396}"/>
              </a:ext>
            </a:extLst>
          </p:cNvPr>
          <p:cNvSpPr>
            <a:spLocks noGrp="1"/>
          </p:cNvSpPr>
          <p:nvPr>
            <p:ph idx="1"/>
          </p:nvPr>
        </p:nvSpPr>
        <p:spPr>
          <a:xfrm>
            <a:off x="838200" y="1929383"/>
            <a:ext cx="10515600" cy="4687173"/>
          </a:xfrm>
        </p:spPr>
        <p:txBody>
          <a:bodyPr>
            <a:normAutofit fontScale="70000" lnSpcReduction="20000"/>
          </a:bodyPr>
          <a:lstStyle/>
          <a:p>
            <a:pPr marL="0" indent="0">
              <a:buNone/>
            </a:pPr>
            <a:r>
              <a:rPr lang="en-US" sz="3200" dirty="0"/>
              <a:t>Verse 3:</a:t>
            </a:r>
          </a:p>
          <a:p>
            <a:pPr marL="0" indent="0">
              <a:buNone/>
            </a:pPr>
            <a:r>
              <a:rPr lang="en-US" sz="3200" dirty="0"/>
              <a:t>For the </a:t>
            </a:r>
            <a:r>
              <a:rPr lang="en-US" sz="3200" b="1" dirty="0"/>
              <a:t>time past </a:t>
            </a:r>
            <a:r>
              <a:rPr lang="en-US" sz="3200" dirty="0"/>
              <a:t>of </a:t>
            </a:r>
            <a:r>
              <a:rPr lang="en-US" sz="3200" i="1" dirty="0"/>
              <a:t>our</a:t>
            </a:r>
            <a:r>
              <a:rPr lang="en-US" sz="3200" dirty="0"/>
              <a:t> life may suffice us to have wrought the will of the </a:t>
            </a:r>
            <a:r>
              <a:rPr lang="en-US" sz="3200" b="1" dirty="0"/>
              <a:t>Gentiles</a:t>
            </a:r>
            <a:r>
              <a:rPr lang="en-US" sz="3200" dirty="0"/>
              <a:t>, </a:t>
            </a:r>
          </a:p>
          <a:p>
            <a:pPr marL="0" indent="0">
              <a:buNone/>
            </a:pPr>
            <a:r>
              <a:rPr lang="en-US" sz="3200" dirty="0"/>
              <a:t>when we walked in lasciviousness, lusts, excess of wine, </a:t>
            </a:r>
            <a:r>
              <a:rPr lang="en-US" sz="3200" dirty="0" err="1"/>
              <a:t>revellings</a:t>
            </a:r>
            <a:r>
              <a:rPr lang="en-US" sz="3200" dirty="0"/>
              <a:t>, </a:t>
            </a:r>
            <a:r>
              <a:rPr lang="en-US" sz="3200" dirty="0" err="1"/>
              <a:t>banquetings</a:t>
            </a:r>
            <a:r>
              <a:rPr lang="en-US" sz="3200" dirty="0"/>
              <a:t>, and abominable idolatries:</a:t>
            </a:r>
          </a:p>
          <a:p>
            <a:pPr marL="0" indent="0">
              <a:buNone/>
            </a:pPr>
            <a:r>
              <a:rPr lang="en-US" sz="3200" i="1" dirty="0"/>
              <a:t>Contrast with Paul:</a:t>
            </a:r>
          </a:p>
          <a:p>
            <a:r>
              <a:rPr lang="en-US" sz="3200" dirty="0"/>
              <a:t>Romans 11:30 For as ye in </a:t>
            </a:r>
            <a:r>
              <a:rPr lang="en-US" sz="3200" b="1" dirty="0"/>
              <a:t>times past </a:t>
            </a:r>
            <a:r>
              <a:rPr lang="en-US" sz="3200" dirty="0"/>
              <a:t>have not believed God, yet have now obtained mercy through their unbelief:</a:t>
            </a:r>
          </a:p>
          <a:p>
            <a:r>
              <a:rPr lang="en-US" sz="3200" dirty="0"/>
              <a:t>Galatians 5:21 </a:t>
            </a:r>
            <a:r>
              <a:rPr lang="en-US" sz="3200" dirty="0" err="1"/>
              <a:t>Envyings</a:t>
            </a:r>
            <a:r>
              <a:rPr lang="en-US" sz="3200" dirty="0"/>
              <a:t>, murders, drunkenness, </a:t>
            </a:r>
            <a:r>
              <a:rPr lang="en-US" sz="3200" dirty="0" err="1"/>
              <a:t>revellings</a:t>
            </a:r>
            <a:r>
              <a:rPr lang="en-US" sz="3200" dirty="0"/>
              <a:t>, and such like: of the which I tell you before, as I have also told </a:t>
            </a:r>
            <a:r>
              <a:rPr lang="en-US" sz="3200" i="1" dirty="0"/>
              <a:t>you</a:t>
            </a:r>
            <a:r>
              <a:rPr lang="en-US" sz="3200" dirty="0"/>
              <a:t> in </a:t>
            </a:r>
            <a:r>
              <a:rPr lang="en-US" sz="3200" b="1" dirty="0"/>
              <a:t>time past</a:t>
            </a:r>
            <a:r>
              <a:rPr lang="en-US" sz="3200" dirty="0"/>
              <a:t>, that they which do such things shall not inherit the kingdom of God. </a:t>
            </a:r>
          </a:p>
          <a:p>
            <a:r>
              <a:rPr lang="en-US" sz="3200" dirty="0"/>
              <a:t>Ephesians 2:11 Wherefore remember, that ye </a:t>
            </a:r>
            <a:r>
              <a:rPr lang="en-US" sz="3200" i="1" dirty="0"/>
              <a:t>being</a:t>
            </a:r>
            <a:r>
              <a:rPr lang="en-US" sz="3200" dirty="0"/>
              <a:t> in </a:t>
            </a:r>
            <a:r>
              <a:rPr lang="en-US" sz="3200" b="1" dirty="0"/>
              <a:t>time past </a:t>
            </a:r>
            <a:r>
              <a:rPr lang="en-US" sz="3200" dirty="0"/>
              <a:t>Gentiles in the flesh, who are called Uncircumcision by that which is called the Circumcision in the flesh made by hands; </a:t>
            </a:r>
          </a:p>
          <a:p>
            <a:r>
              <a:rPr lang="en-US" sz="3200" dirty="0"/>
              <a:t>Ephesians 2:13 </a:t>
            </a:r>
            <a:r>
              <a:rPr lang="en-US" sz="3200" b="1" dirty="0"/>
              <a:t>But now </a:t>
            </a:r>
            <a:r>
              <a:rPr lang="en-US" sz="3200" dirty="0"/>
              <a:t>in Christ Jesus ye who sometimes were </a:t>
            </a:r>
            <a:r>
              <a:rPr lang="en-US" sz="3200" b="1" dirty="0"/>
              <a:t>far off</a:t>
            </a:r>
            <a:r>
              <a:rPr lang="en-US" sz="3200" dirty="0"/>
              <a:t> are </a:t>
            </a:r>
            <a:r>
              <a:rPr lang="en-US" sz="3200" b="1" dirty="0"/>
              <a:t>made nigh </a:t>
            </a:r>
            <a:r>
              <a:rPr lang="en-US" sz="3200" dirty="0"/>
              <a:t>by the </a:t>
            </a:r>
            <a:r>
              <a:rPr lang="en-US" sz="3200" b="1" dirty="0"/>
              <a:t>blood of Christ</a:t>
            </a:r>
            <a:r>
              <a:rPr lang="en-US" sz="3200" dirty="0"/>
              <a:t>.  </a:t>
            </a:r>
            <a:endParaRPr lang="en-GB" sz="3200" dirty="0"/>
          </a:p>
        </p:txBody>
      </p:sp>
    </p:spTree>
    <p:extLst>
      <p:ext uri="{BB962C8B-B14F-4D97-AF65-F5344CB8AC3E}">
        <p14:creationId xmlns:p14="http://schemas.microsoft.com/office/powerpoint/2010/main" val="104170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6CBAD8A-ECB6-A90D-09B5-E1FE1E2F656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7CA3E53-F217-7D09-596B-E0C20E8FB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5C77AD-6369-1B91-A574-377630237096}"/>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4E5C2B26-54B2-AB82-E700-08935FFA78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774A979-6E68-7DB2-4E6E-C58572111571}"/>
              </a:ext>
            </a:extLst>
          </p:cNvPr>
          <p:cNvSpPr>
            <a:spLocks noGrp="1"/>
          </p:cNvSpPr>
          <p:nvPr>
            <p:ph idx="1"/>
          </p:nvPr>
        </p:nvSpPr>
        <p:spPr>
          <a:xfrm>
            <a:off x="838200" y="1929384"/>
            <a:ext cx="10515600" cy="4251960"/>
          </a:xfrm>
        </p:spPr>
        <p:txBody>
          <a:bodyPr>
            <a:normAutofit lnSpcReduction="10000"/>
          </a:bodyPr>
          <a:lstStyle/>
          <a:p>
            <a:pPr marL="0" indent="0">
              <a:buNone/>
            </a:pPr>
            <a:r>
              <a:rPr lang="en-US" sz="3200" dirty="0"/>
              <a:t>Verse 4:</a:t>
            </a:r>
          </a:p>
          <a:p>
            <a:pPr marL="0" indent="0">
              <a:buNone/>
            </a:pPr>
            <a:r>
              <a:rPr lang="en-US" sz="3200" dirty="0"/>
              <a:t>Wherein they think it strange that ye </a:t>
            </a:r>
            <a:r>
              <a:rPr lang="en-US" sz="3200" b="1" dirty="0"/>
              <a:t>run not with </a:t>
            </a:r>
            <a:r>
              <a:rPr lang="en-US" sz="3200" b="1" i="1" dirty="0"/>
              <a:t>them</a:t>
            </a:r>
            <a:r>
              <a:rPr lang="en-US" sz="3200" b="1" dirty="0"/>
              <a:t> </a:t>
            </a:r>
            <a:r>
              <a:rPr lang="en-US" sz="3200" dirty="0"/>
              <a:t>to the same excess of riot, </a:t>
            </a:r>
            <a:r>
              <a:rPr lang="en-US" dirty="0"/>
              <a:t>(Ja 4:4)</a:t>
            </a:r>
          </a:p>
          <a:p>
            <a:pPr marL="0" indent="0">
              <a:buNone/>
            </a:pPr>
            <a:r>
              <a:rPr lang="en-US" sz="3200" dirty="0"/>
              <a:t>speaking evil of </a:t>
            </a:r>
            <a:r>
              <a:rPr lang="en-US" sz="3200" i="1" dirty="0"/>
              <a:t>you</a:t>
            </a:r>
            <a:r>
              <a:rPr lang="en-US" sz="3200" dirty="0"/>
              <a:t>: </a:t>
            </a:r>
            <a:r>
              <a:rPr lang="en-US" dirty="0"/>
              <a:t>(3:16)</a:t>
            </a:r>
          </a:p>
          <a:p>
            <a:pPr marL="0" indent="0">
              <a:buNone/>
            </a:pPr>
            <a:r>
              <a:rPr lang="en-US" sz="3200" i="1" dirty="0"/>
              <a:t>What did Paul say?</a:t>
            </a:r>
          </a:p>
          <a:p>
            <a:r>
              <a:rPr lang="en-US" sz="3200" dirty="0"/>
              <a:t>1 Corinthians 10:20 But </a:t>
            </a:r>
            <a:r>
              <a:rPr lang="en-US" sz="3200" i="1" dirty="0"/>
              <a:t>I say</a:t>
            </a:r>
            <a:r>
              <a:rPr lang="en-US" sz="3200" dirty="0"/>
              <a:t>, that the things which the Gentiles sacrifice, they sacrifice to devils, and not to God: and </a:t>
            </a:r>
            <a:r>
              <a:rPr lang="en-US" sz="3200" b="1" dirty="0"/>
              <a:t>I would not </a:t>
            </a:r>
            <a:r>
              <a:rPr lang="en-US" sz="3200" dirty="0"/>
              <a:t>that ye should have </a:t>
            </a:r>
            <a:r>
              <a:rPr lang="en-US" sz="3200" b="1" dirty="0"/>
              <a:t>fellowship with devils</a:t>
            </a:r>
            <a:r>
              <a:rPr lang="en-US" sz="3200" dirty="0"/>
              <a:t>. </a:t>
            </a:r>
          </a:p>
          <a:p>
            <a:pPr marL="0" indent="0">
              <a:buNone/>
            </a:pPr>
            <a:endParaRPr lang="en-GB" sz="3200" dirty="0"/>
          </a:p>
        </p:txBody>
      </p:sp>
    </p:spTree>
    <p:extLst>
      <p:ext uri="{BB962C8B-B14F-4D97-AF65-F5344CB8AC3E}">
        <p14:creationId xmlns:p14="http://schemas.microsoft.com/office/powerpoint/2010/main" val="49364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079FFB-D57A-A888-1366-45A1C2AF8F4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AC5FC2-620F-8BE1-CB1D-091A2ABBF1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7C8E33-4FD2-A17F-ABFA-7B8CE0103160}"/>
              </a:ext>
            </a:extLst>
          </p:cNvPr>
          <p:cNvSpPr>
            <a:spLocks noGrp="1"/>
          </p:cNvSpPr>
          <p:nvPr>
            <p:ph type="title"/>
          </p:nvPr>
        </p:nvSpPr>
        <p:spPr>
          <a:xfrm>
            <a:off x="838200" y="365125"/>
            <a:ext cx="10515600" cy="1325563"/>
          </a:xfrm>
        </p:spPr>
        <p:txBody>
          <a:bodyPr>
            <a:normAutofit/>
          </a:bodyPr>
          <a:lstStyle/>
          <a:p>
            <a:r>
              <a:rPr lang="en-GB" sz="5400" dirty="0"/>
              <a:t>1 Peter Lesson 17 Chapter 4:1-6</a:t>
            </a:r>
          </a:p>
        </p:txBody>
      </p:sp>
      <p:sp>
        <p:nvSpPr>
          <p:cNvPr id="10" name="sketch line">
            <a:extLst>
              <a:ext uri="{FF2B5EF4-FFF2-40B4-BE49-F238E27FC236}">
                <a16:creationId xmlns:a16="http://schemas.microsoft.com/office/drawing/2014/main" id="{E7144A91-ED9A-211A-3A51-E588AB991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C62F5AB-19A1-3BB8-7585-58A802BEE047}"/>
              </a:ext>
            </a:extLst>
          </p:cNvPr>
          <p:cNvSpPr>
            <a:spLocks noGrp="1"/>
          </p:cNvSpPr>
          <p:nvPr>
            <p:ph idx="1"/>
          </p:nvPr>
        </p:nvSpPr>
        <p:spPr>
          <a:xfrm>
            <a:off x="838200" y="1929384"/>
            <a:ext cx="10515600" cy="4251960"/>
          </a:xfrm>
        </p:spPr>
        <p:txBody>
          <a:bodyPr>
            <a:normAutofit/>
          </a:bodyPr>
          <a:lstStyle/>
          <a:p>
            <a:pPr marL="0" indent="0">
              <a:buNone/>
            </a:pPr>
            <a:r>
              <a:rPr lang="en-US" sz="3200" dirty="0"/>
              <a:t>Verse 5:</a:t>
            </a:r>
          </a:p>
          <a:p>
            <a:pPr marL="0" indent="0">
              <a:buNone/>
            </a:pPr>
            <a:r>
              <a:rPr lang="en-US" sz="3200" dirty="0"/>
              <a:t>Who shall give account to him that is ready to judge the </a:t>
            </a:r>
            <a:r>
              <a:rPr lang="en-US" sz="3200" b="1" dirty="0"/>
              <a:t>quick and the dead</a:t>
            </a:r>
            <a:r>
              <a:rPr lang="en-US" sz="3200" dirty="0"/>
              <a:t>. (Acts 10:42)</a:t>
            </a:r>
          </a:p>
          <a:p>
            <a:r>
              <a:rPr lang="en-US" sz="3200" dirty="0"/>
              <a:t>Acts 10:42 And he commanded us to preach unto the people, and to testify that it is he which was ordained of God </a:t>
            </a:r>
            <a:r>
              <a:rPr lang="en-US" sz="3200" i="1" dirty="0"/>
              <a:t>to be</a:t>
            </a:r>
            <a:r>
              <a:rPr lang="en-US" sz="3200" dirty="0"/>
              <a:t> the Judge of </a:t>
            </a:r>
            <a:r>
              <a:rPr lang="en-US" sz="3200" b="1" dirty="0"/>
              <a:t>quick and dead</a:t>
            </a:r>
            <a:r>
              <a:rPr lang="en-US" sz="3200" dirty="0"/>
              <a:t>. </a:t>
            </a:r>
          </a:p>
          <a:p>
            <a:pPr marL="0" indent="0">
              <a:buNone/>
            </a:pPr>
            <a:endParaRPr lang="en-GB" sz="3200" dirty="0"/>
          </a:p>
        </p:txBody>
      </p:sp>
    </p:spTree>
    <p:extLst>
      <p:ext uri="{BB962C8B-B14F-4D97-AF65-F5344CB8AC3E}">
        <p14:creationId xmlns:p14="http://schemas.microsoft.com/office/powerpoint/2010/main" val="2338951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97881</TotalTime>
  <Words>2285</Words>
  <Application>Microsoft Office PowerPoint</Application>
  <PresentationFormat>Widescreen</PresentationFormat>
  <Paragraphs>124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Office Theme</vt:lpstr>
      <vt:lpstr>1 Peter Lesson 17 In The Flesh</vt:lpstr>
      <vt:lpstr>1 Peter Lesson 17 Chapter 4:1-6</vt:lpstr>
      <vt:lpstr>1 Peter Lesson 17 Chapter 4:1-6</vt:lpstr>
      <vt:lpstr>1 Peter Lesson 17 Chapter 4:1-6</vt:lpstr>
      <vt:lpstr>1 Peter Lesson 17 Chapter 4:1-6</vt:lpstr>
      <vt:lpstr>1 Peter Lesson 17 Chapter 4:1-6</vt:lpstr>
      <vt:lpstr>1 Peter Lesson 17 Chapter 4:1-6</vt:lpstr>
      <vt:lpstr>1 Peter Lesson 17 Chapter 4:1-6</vt:lpstr>
      <vt:lpstr>1 Peter Lesson 17 Chapter 4:1-6</vt:lpstr>
      <vt:lpstr>1 Peter Lesson 17 Chapter 4:1-6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Jonathan Wheatley</dc:creator>
  <cp:lastModifiedBy>Jonathan Wheatley</cp:lastModifiedBy>
  <cp:revision>271</cp:revision>
  <cp:lastPrinted>2025-10-19T10:05:07Z</cp:lastPrinted>
  <dcterms:created xsi:type="dcterms:W3CDTF">2025-04-29T11:00:12Z</dcterms:created>
  <dcterms:modified xsi:type="dcterms:W3CDTF">2025-10-19T10:07:29Z</dcterms:modified>
</cp:coreProperties>
</file>